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56" r:id="rId3"/>
    <p:sldId id="258" r:id="rId4"/>
    <p:sldId id="259" r:id="rId5"/>
    <p:sldId id="261" r:id="rId6"/>
    <p:sldId id="262" r:id="rId7"/>
    <p:sldId id="270" r:id="rId8"/>
    <p:sldId id="263" r:id="rId9"/>
    <p:sldId id="264" r:id="rId10"/>
    <p:sldId id="271" r:id="rId11"/>
    <p:sldId id="265" r:id="rId12"/>
    <p:sldId id="266" r:id="rId13"/>
    <p:sldId id="268" r:id="rId14"/>
    <p:sldId id="269" r:id="rId15"/>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9" d="100"/>
          <a:sy n="79" d="100"/>
        </p:scale>
        <p:origin x="85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960A80DB-7BFA-4962-9F69-3A8309309E2B}" type="datetimeFigureOut">
              <a:rPr lang="he-IL" smtClean="0"/>
              <a:t>י"ט/תמוז/תשפ"ד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55F55368-B669-4941-9534-8988698B7454}" type="slidenum">
              <a:rPr lang="he-IL" smtClean="0"/>
              <a:t>‹#›</a:t>
            </a:fld>
            <a:endParaRPr lang="he-IL"/>
          </a:p>
        </p:txBody>
      </p:sp>
    </p:spTree>
    <p:extLst>
      <p:ext uri="{BB962C8B-B14F-4D97-AF65-F5344CB8AC3E}">
        <p14:creationId xmlns:p14="http://schemas.microsoft.com/office/powerpoint/2010/main" val="821582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55F55368-B669-4941-9534-8988698B7454}" type="slidenum">
              <a:rPr lang="he-IL" smtClean="0"/>
              <a:t>8</a:t>
            </a:fld>
            <a:endParaRPr lang="he-IL"/>
          </a:p>
        </p:txBody>
      </p:sp>
    </p:spTree>
    <p:extLst>
      <p:ext uri="{BB962C8B-B14F-4D97-AF65-F5344CB8AC3E}">
        <p14:creationId xmlns:p14="http://schemas.microsoft.com/office/powerpoint/2010/main" val="332331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CF09-0040-683A-3646-EF7A737407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36189E79-85FC-CBBA-D193-4B4606EC9F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3ECB63D5-300A-542B-4CB6-39EB8B9A8A5E}"/>
              </a:ext>
            </a:extLst>
          </p:cNvPr>
          <p:cNvSpPr>
            <a:spLocks noGrp="1"/>
          </p:cNvSpPr>
          <p:nvPr>
            <p:ph type="dt" sz="half" idx="10"/>
          </p:nvPr>
        </p:nvSpPr>
        <p:spPr/>
        <p:txBody>
          <a:bodyPr/>
          <a:lstStyle/>
          <a:p>
            <a:fld id="{CE5C2411-C09C-4DFA-8180-AFF2AA149A9C}" type="datetimeFigureOut">
              <a:rPr lang="he-IL" smtClean="0"/>
              <a:t>י"ח/תמוז/תשפ"ד</a:t>
            </a:fld>
            <a:endParaRPr lang="he-IL"/>
          </a:p>
        </p:txBody>
      </p:sp>
      <p:sp>
        <p:nvSpPr>
          <p:cNvPr id="5" name="Footer Placeholder 4">
            <a:extLst>
              <a:ext uri="{FF2B5EF4-FFF2-40B4-BE49-F238E27FC236}">
                <a16:creationId xmlns:a16="http://schemas.microsoft.com/office/drawing/2014/main" id="{97B62EE3-D230-5458-9C92-0EAFF8A6BA46}"/>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C05FBF92-B70E-CAA5-6BE3-EADC252F90CA}"/>
              </a:ext>
            </a:extLst>
          </p:cNvPr>
          <p:cNvSpPr>
            <a:spLocks noGrp="1"/>
          </p:cNvSpPr>
          <p:nvPr>
            <p:ph type="sldNum" sz="quarter" idx="12"/>
          </p:nvPr>
        </p:nvSpPr>
        <p:spPr/>
        <p:txBody>
          <a:bodyPr/>
          <a:lstStyle/>
          <a:p>
            <a:fld id="{21D502AB-1898-4513-872F-05CE650D6D57}" type="slidenum">
              <a:rPr lang="he-IL" smtClean="0"/>
              <a:t>‹#›</a:t>
            </a:fld>
            <a:endParaRPr lang="he-IL"/>
          </a:p>
        </p:txBody>
      </p:sp>
    </p:spTree>
    <p:extLst>
      <p:ext uri="{BB962C8B-B14F-4D97-AF65-F5344CB8AC3E}">
        <p14:creationId xmlns:p14="http://schemas.microsoft.com/office/powerpoint/2010/main" val="1865808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4B4AA-C08B-D552-B6C2-286AF145C84E}"/>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3957AA2B-C2A3-477D-9EE4-30819F1A29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67F87FD4-F32C-94EF-484A-20E849958CA3}"/>
              </a:ext>
            </a:extLst>
          </p:cNvPr>
          <p:cNvSpPr>
            <a:spLocks noGrp="1"/>
          </p:cNvSpPr>
          <p:nvPr>
            <p:ph type="dt" sz="half" idx="10"/>
          </p:nvPr>
        </p:nvSpPr>
        <p:spPr/>
        <p:txBody>
          <a:bodyPr/>
          <a:lstStyle/>
          <a:p>
            <a:fld id="{CE5C2411-C09C-4DFA-8180-AFF2AA149A9C}" type="datetimeFigureOut">
              <a:rPr lang="he-IL" smtClean="0"/>
              <a:t>י"ח/תמוז/תשפ"ד</a:t>
            </a:fld>
            <a:endParaRPr lang="he-IL"/>
          </a:p>
        </p:txBody>
      </p:sp>
      <p:sp>
        <p:nvSpPr>
          <p:cNvPr id="5" name="Footer Placeholder 4">
            <a:extLst>
              <a:ext uri="{FF2B5EF4-FFF2-40B4-BE49-F238E27FC236}">
                <a16:creationId xmlns:a16="http://schemas.microsoft.com/office/drawing/2014/main" id="{43D0585E-C987-0712-719E-1CBABE3F781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6220000-064D-69AF-E632-2E04546B0E91}"/>
              </a:ext>
            </a:extLst>
          </p:cNvPr>
          <p:cNvSpPr>
            <a:spLocks noGrp="1"/>
          </p:cNvSpPr>
          <p:nvPr>
            <p:ph type="sldNum" sz="quarter" idx="12"/>
          </p:nvPr>
        </p:nvSpPr>
        <p:spPr/>
        <p:txBody>
          <a:bodyPr/>
          <a:lstStyle/>
          <a:p>
            <a:fld id="{21D502AB-1898-4513-872F-05CE650D6D57}" type="slidenum">
              <a:rPr lang="he-IL" smtClean="0"/>
              <a:t>‹#›</a:t>
            </a:fld>
            <a:endParaRPr lang="he-IL"/>
          </a:p>
        </p:txBody>
      </p:sp>
    </p:spTree>
    <p:extLst>
      <p:ext uri="{BB962C8B-B14F-4D97-AF65-F5344CB8AC3E}">
        <p14:creationId xmlns:p14="http://schemas.microsoft.com/office/powerpoint/2010/main" val="1315005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4795BF-4EED-C514-86A8-C3A041B05E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90AE73D-B360-D5C4-E80A-FF9123341E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412964D-B55F-8656-CFD9-908E972C786B}"/>
              </a:ext>
            </a:extLst>
          </p:cNvPr>
          <p:cNvSpPr>
            <a:spLocks noGrp="1"/>
          </p:cNvSpPr>
          <p:nvPr>
            <p:ph type="dt" sz="half" idx="10"/>
          </p:nvPr>
        </p:nvSpPr>
        <p:spPr/>
        <p:txBody>
          <a:bodyPr/>
          <a:lstStyle/>
          <a:p>
            <a:fld id="{CE5C2411-C09C-4DFA-8180-AFF2AA149A9C}" type="datetimeFigureOut">
              <a:rPr lang="he-IL" smtClean="0"/>
              <a:t>י"ח/תמוז/תשפ"ד</a:t>
            </a:fld>
            <a:endParaRPr lang="he-IL"/>
          </a:p>
        </p:txBody>
      </p:sp>
      <p:sp>
        <p:nvSpPr>
          <p:cNvPr id="5" name="Footer Placeholder 4">
            <a:extLst>
              <a:ext uri="{FF2B5EF4-FFF2-40B4-BE49-F238E27FC236}">
                <a16:creationId xmlns:a16="http://schemas.microsoft.com/office/drawing/2014/main" id="{FB7A1579-E558-D98F-2C2F-DD403A79144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9644B5E-4E32-3689-FAB6-9EE9EC170511}"/>
              </a:ext>
            </a:extLst>
          </p:cNvPr>
          <p:cNvSpPr>
            <a:spLocks noGrp="1"/>
          </p:cNvSpPr>
          <p:nvPr>
            <p:ph type="sldNum" sz="quarter" idx="12"/>
          </p:nvPr>
        </p:nvSpPr>
        <p:spPr/>
        <p:txBody>
          <a:bodyPr/>
          <a:lstStyle/>
          <a:p>
            <a:fld id="{21D502AB-1898-4513-872F-05CE650D6D57}" type="slidenum">
              <a:rPr lang="he-IL" smtClean="0"/>
              <a:t>‹#›</a:t>
            </a:fld>
            <a:endParaRPr lang="he-IL"/>
          </a:p>
        </p:txBody>
      </p:sp>
    </p:spTree>
    <p:extLst>
      <p:ext uri="{BB962C8B-B14F-4D97-AF65-F5344CB8AC3E}">
        <p14:creationId xmlns:p14="http://schemas.microsoft.com/office/powerpoint/2010/main" val="2727498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E9D5-6D64-0B33-41D1-AFDD747BE37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11B4BAA8-5AD2-B8B0-81BA-1816A3DA4A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2DEF4370-93EA-7ABC-79DF-AE6EEF90413C}"/>
              </a:ext>
            </a:extLst>
          </p:cNvPr>
          <p:cNvSpPr>
            <a:spLocks noGrp="1"/>
          </p:cNvSpPr>
          <p:nvPr>
            <p:ph type="dt" sz="half" idx="10"/>
          </p:nvPr>
        </p:nvSpPr>
        <p:spPr/>
        <p:txBody>
          <a:bodyPr/>
          <a:lstStyle/>
          <a:p>
            <a:fld id="{CE5C2411-C09C-4DFA-8180-AFF2AA149A9C}" type="datetimeFigureOut">
              <a:rPr lang="he-IL" smtClean="0"/>
              <a:t>י"ח/תמוז/תשפ"ד</a:t>
            </a:fld>
            <a:endParaRPr lang="he-IL"/>
          </a:p>
        </p:txBody>
      </p:sp>
      <p:sp>
        <p:nvSpPr>
          <p:cNvPr id="5" name="Footer Placeholder 4">
            <a:extLst>
              <a:ext uri="{FF2B5EF4-FFF2-40B4-BE49-F238E27FC236}">
                <a16:creationId xmlns:a16="http://schemas.microsoft.com/office/drawing/2014/main" id="{C5B78BE3-1363-E190-F047-E0133353A7C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F92A25FD-F2D8-909C-EF31-8217E9033B02}"/>
              </a:ext>
            </a:extLst>
          </p:cNvPr>
          <p:cNvSpPr>
            <a:spLocks noGrp="1"/>
          </p:cNvSpPr>
          <p:nvPr>
            <p:ph type="sldNum" sz="quarter" idx="12"/>
          </p:nvPr>
        </p:nvSpPr>
        <p:spPr/>
        <p:txBody>
          <a:bodyPr/>
          <a:lstStyle/>
          <a:p>
            <a:fld id="{21D502AB-1898-4513-872F-05CE650D6D57}" type="slidenum">
              <a:rPr lang="he-IL" smtClean="0"/>
              <a:t>‹#›</a:t>
            </a:fld>
            <a:endParaRPr lang="he-IL"/>
          </a:p>
        </p:txBody>
      </p:sp>
    </p:spTree>
    <p:extLst>
      <p:ext uri="{BB962C8B-B14F-4D97-AF65-F5344CB8AC3E}">
        <p14:creationId xmlns:p14="http://schemas.microsoft.com/office/powerpoint/2010/main" val="718329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07050-F0EB-1242-F17D-6FE5BB4A98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45991624-9D6E-3C48-C378-A41E737955F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B580AF-2122-D69E-1241-A5B63D153DE6}"/>
              </a:ext>
            </a:extLst>
          </p:cNvPr>
          <p:cNvSpPr>
            <a:spLocks noGrp="1"/>
          </p:cNvSpPr>
          <p:nvPr>
            <p:ph type="dt" sz="half" idx="10"/>
          </p:nvPr>
        </p:nvSpPr>
        <p:spPr/>
        <p:txBody>
          <a:bodyPr/>
          <a:lstStyle/>
          <a:p>
            <a:fld id="{CE5C2411-C09C-4DFA-8180-AFF2AA149A9C}" type="datetimeFigureOut">
              <a:rPr lang="he-IL" smtClean="0"/>
              <a:t>י"ח/תמוז/תשפ"ד</a:t>
            </a:fld>
            <a:endParaRPr lang="he-IL"/>
          </a:p>
        </p:txBody>
      </p:sp>
      <p:sp>
        <p:nvSpPr>
          <p:cNvPr id="5" name="Footer Placeholder 4">
            <a:extLst>
              <a:ext uri="{FF2B5EF4-FFF2-40B4-BE49-F238E27FC236}">
                <a16:creationId xmlns:a16="http://schemas.microsoft.com/office/drawing/2014/main" id="{CB9B8024-AB85-1716-D507-022F1386941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5CCDC81-5673-4FDE-CCD9-44D55738B415}"/>
              </a:ext>
            </a:extLst>
          </p:cNvPr>
          <p:cNvSpPr>
            <a:spLocks noGrp="1"/>
          </p:cNvSpPr>
          <p:nvPr>
            <p:ph type="sldNum" sz="quarter" idx="12"/>
          </p:nvPr>
        </p:nvSpPr>
        <p:spPr/>
        <p:txBody>
          <a:bodyPr/>
          <a:lstStyle/>
          <a:p>
            <a:fld id="{21D502AB-1898-4513-872F-05CE650D6D57}" type="slidenum">
              <a:rPr lang="he-IL" smtClean="0"/>
              <a:t>‹#›</a:t>
            </a:fld>
            <a:endParaRPr lang="he-IL"/>
          </a:p>
        </p:txBody>
      </p:sp>
    </p:spTree>
    <p:extLst>
      <p:ext uri="{BB962C8B-B14F-4D97-AF65-F5344CB8AC3E}">
        <p14:creationId xmlns:p14="http://schemas.microsoft.com/office/powerpoint/2010/main" val="1661515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5E042-C0B1-7450-C11A-79D3ED181F03}"/>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17F802C0-857C-7D1F-6DC6-43943CDC1A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05F2E1B8-EFE2-C677-0E7C-AA4282E339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7AEF7C19-CFD3-DE2A-37AF-5480EEC38B00}"/>
              </a:ext>
            </a:extLst>
          </p:cNvPr>
          <p:cNvSpPr>
            <a:spLocks noGrp="1"/>
          </p:cNvSpPr>
          <p:nvPr>
            <p:ph type="dt" sz="half" idx="10"/>
          </p:nvPr>
        </p:nvSpPr>
        <p:spPr/>
        <p:txBody>
          <a:bodyPr/>
          <a:lstStyle/>
          <a:p>
            <a:fld id="{CE5C2411-C09C-4DFA-8180-AFF2AA149A9C}" type="datetimeFigureOut">
              <a:rPr lang="he-IL" smtClean="0"/>
              <a:t>י"ח/תמוז/תשפ"ד</a:t>
            </a:fld>
            <a:endParaRPr lang="he-IL"/>
          </a:p>
        </p:txBody>
      </p:sp>
      <p:sp>
        <p:nvSpPr>
          <p:cNvPr id="6" name="Footer Placeholder 5">
            <a:extLst>
              <a:ext uri="{FF2B5EF4-FFF2-40B4-BE49-F238E27FC236}">
                <a16:creationId xmlns:a16="http://schemas.microsoft.com/office/drawing/2014/main" id="{5C6BE376-5AC4-50AF-A53F-5903B79DB6AD}"/>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BF895EDD-9EBF-244D-F18D-FEB3E9E37058}"/>
              </a:ext>
            </a:extLst>
          </p:cNvPr>
          <p:cNvSpPr>
            <a:spLocks noGrp="1"/>
          </p:cNvSpPr>
          <p:nvPr>
            <p:ph type="sldNum" sz="quarter" idx="12"/>
          </p:nvPr>
        </p:nvSpPr>
        <p:spPr/>
        <p:txBody>
          <a:bodyPr/>
          <a:lstStyle/>
          <a:p>
            <a:fld id="{21D502AB-1898-4513-872F-05CE650D6D57}" type="slidenum">
              <a:rPr lang="he-IL" smtClean="0"/>
              <a:t>‹#›</a:t>
            </a:fld>
            <a:endParaRPr lang="he-IL"/>
          </a:p>
        </p:txBody>
      </p:sp>
    </p:spTree>
    <p:extLst>
      <p:ext uri="{BB962C8B-B14F-4D97-AF65-F5344CB8AC3E}">
        <p14:creationId xmlns:p14="http://schemas.microsoft.com/office/powerpoint/2010/main" val="1304558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F891E-69B2-B6D7-A7C0-65E9831F0CBA}"/>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76AD238D-1126-C6EB-9CD9-A9AB2DC63E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31ECB4-F05D-2EE4-732C-3D70E1E56F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B3AB7135-D093-E956-8DE6-AFC8FA5318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3C1D24-8C02-B151-9D19-7EF933017B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40998E4C-65CC-A4BA-3E2B-200F9007D7B2}"/>
              </a:ext>
            </a:extLst>
          </p:cNvPr>
          <p:cNvSpPr>
            <a:spLocks noGrp="1"/>
          </p:cNvSpPr>
          <p:nvPr>
            <p:ph type="dt" sz="half" idx="10"/>
          </p:nvPr>
        </p:nvSpPr>
        <p:spPr/>
        <p:txBody>
          <a:bodyPr/>
          <a:lstStyle/>
          <a:p>
            <a:fld id="{CE5C2411-C09C-4DFA-8180-AFF2AA149A9C}" type="datetimeFigureOut">
              <a:rPr lang="he-IL" smtClean="0"/>
              <a:t>י"ח/תמוז/תשפ"ד</a:t>
            </a:fld>
            <a:endParaRPr lang="he-IL"/>
          </a:p>
        </p:txBody>
      </p:sp>
      <p:sp>
        <p:nvSpPr>
          <p:cNvPr id="8" name="Footer Placeholder 7">
            <a:extLst>
              <a:ext uri="{FF2B5EF4-FFF2-40B4-BE49-F238E27FC236}">
                <a16:creationId xmlns:a16="http://schemas.microsoft.com/office/drawing/2014/main" id="{74DE8D17-1942-B737-6620-18A75D8B8AF2}"/>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C6289CA1-333F-E659-2C93-3617F89B4993}"/>
              </a:ext>
            </a:extLst>
          </p:cNvPr>
          <p:cNvSpPr>
            <a:spLocks noGrp="1"/>
          </p:cNvSpPr>
          <p:nvPr>
            <p:ph type="sldNum" sz="quarter" idx="12"/>
          </p:nvPr>
        </p:nvSpPr>
        <p:spPr/>
        <p:txBody>
          <a:bodyPr/>
          <a:lstStyle/>
          <a:p>
            <a:fld id="{21D502AB-1898-4513-872F-05CE650D6D57}" type="slidenum">
              <a:rPr lang="he-IL" smtClean="0"/>
              <a:t>‹#›</a:t>
            </a:fld>
            <a:endParaRPr lang="he-IL"/>
          </a:p>
        </p:txBody>
      </p:sp>
    </p:spTree>
    <p:extLst>
      <p:ext uri="{BB962C8B-B14F-4D97-AF65-F5344CB8AC3E}">
        <p14:creationId xmlns:p14="http://schemas.microsoft.com/office/powerpoint/2010/main" val="2351646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381FA-5312-273E-7DCE-F8A4511DB7B3}"/>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F034581B-6977-51E3-6129-BE7F271138D0}"/>
              </a:ext>
            </a:extLst>
          </p:cNvPr>
          <p:cNvSpPr>
            <a:spLocks noGrp="1"/>
          </p:cNvSpPr>
          <p:nvPr>
            <p:ph type="dt" sz="half" idx="10"/>
          </p:nvPr>
        </p:nvSpPr>
        <p:spPr/>
        <p:txBody>
          <a:bodyPr/>
          <a:lstStyle/>
          <a:p>
            <a:fld id="{CE5C2411-C09C-4DFA-8180-AFF2AA149A9C}" type="datetimeFigureOut">
              <a:rPr lang="he-IL" smtClean="0"/>
              <a:t>י"ח/תמוז/תשפ"ד</a:t>
            </a:fld>
            <a:endParaRPr lang="he-IL"/>
          </a:p>
        </p:txBody>
      </p:sp>
      <p:sp>
        <p:nvSpPr>
          <p:cNvPr id="4" name="Footer Placeholder 3">
            <a:extLst>
              <a:ext uri="{FF2B5EF4-FFF2-40B4-BE49-F238E27FC236}">
                <a16:creationId xmlns:a16="http://schemas.microsoft.com/office/drawing/2014/main" id="{F22197E7-1CE3-1B29-3C2A-65E5E263898C}"/>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8F79E53A-1AC0-0151-8130-0167E2511724}"/>
              </a:ext>
            </a:extLst>
          </p:cNvPr>
          <p:cNvSpPr>
            <a:spLocks noGrp="1"/>
          </p:cNvSpPr>
          <p:nvPr>
            <p:ph type="sldNum" sz="quarter" idx="12"/>
          </p:nvPr>
        </p:nvSpPr>
        <p:spPr/>
        <p:txBody>
          <a:bodyPr/>
          <a:lstStyle/>
          <a:p>
            <a:fld id="{21D502AB-1898-4513-872F-05CE650D6D57}" type="slidenum">
              <a:rPr lang="he-IL" smtClean="0"/>
              <a:t>‹#›</a:t>
            </a:fld>
            <a:endParaRPr lang="he-IL"/>
          </a:p>
        </p:txBody>
      </p:sp>
    </p:spTree>
    <p:extLst>
      <p:ext uri="{BB962C8B-B14F-4D97-AF65-F5344CB8AC3E}">
        <p14:creationId xmlns:p14="http://schemas.microsoft.com/office/powerpoint/2010/main" val="2959915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F90D91-89C8-0389-35F3-39B39B0BC53C}"/>
              </a:ext>
            </a:extLst>
          </p:cNvPr>
          <p:cNvSpPr>
            <a:spLocks noGrp="1"/>
          </p:cNvSpPr>
          <p:nvPr>
            <p:ph type="dt" sz="half" idx="10"/>
          </p:nvPr>
        </p:nvSpPr>
        <p:spPr/>
        <p:txBody>
          <a:bodyPr/>
          <a:lstStyle/>
          <a:p>
            <a:fld id="{CE5C2411-C09C-4DFA-8180-AFF2AA149A9C}" type="datetimeFigureOut">
              <a:rPr lang="he-IL" smtClean="0"/>
              <a:t>י"ח/תמוז/תשפ"ד</a:t>
            </a:fld>
            <a:endParaRPr lang="he-IL"/>
          </a:p>
        </p:txBody>
      </p:sp>
      <p:sp>
        <p:nvSpPr>
          <p:cNvPr id="3" name="Footer Placeholder 2">
            <a:extLst>
              <a:ext uri="{FF2B5EF4-FFF2-40B4-BE49-F238E27FC236}">
                <a16:creationId xmlns:a16="http://schemas.microsoft.com/office/drawing/2014/main" id="{971E53A6-B6A9-C121-8E52-F6DA0A3FBE61}"/>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F81B2166-B0FC-BD3A-5E41-A76DB1E25295}"/>
              </a:ext>
            </a:extLst>
          </p:cNvPr>
          <p:cNvSpPr>
            <a:spLocks noGrp="1"/>
          </p:cNvSpPr>
          <p:nvPr>
            <p:ph type="sldNum" sz="quarter" idx="12"/>
          </p:nvPr>
        </p:nvSpPr>
        <p:spPr/>
        <p:txBody>
          <a:bodyPr/>
          <a:lstStyle/>
          <a:p>
            <a:fld id="{21D502AB-1898-4513-872F-05CE650D6D57}" type="slidenum">
              <a:rPr lang="he-IL" smtClean="0"/>
              <a:t>‹#›</a:t>
            </a:fld>
            <a:endParaRPr lang="he-IL"/>
          </a:p>
        </p:txBody>
      </p:sp>
    </p:spTree>
    <p:extLst>
      <p:ext uri="{BB962C8B-B14F-4D97-AF65-F5344CB8AC3E}">
        <p14:creationId xmlns:p14="http://schemas.microsoft.com/office/powerpoint/2010/main" val="3371254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03BC4-263A-C8EC-B40D-3BF80AC9AF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E2EC248F-1DAD-F545-7FB3-AE5AC388A0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EC61D1FC-52E6-F061-F3F0-51AAC296FF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7EC8A4-9B15-14CB-4067-E19D1583BF47}"/>
              </a:ext>
            </a:extLst>
          </p:cNvPr>
          <p:cNvSpPr>
            <a:spLocks noGrp="1"/>
          </p:cNvSpPr>
          <p:nvPr>
            <p:ph type="dt" sz="half" idx="10"/>
          </p:nvPr>
        </p:nvSpPr>
        <p:spPr/>
        <p:txBody>
          <a:bodyPr/>
          <a:lstStyle/>
          <a:p>
            <a:fld id="{CE5C2411-C09C-4DFA-8180-AFF2AA149A9C}" type="datetimeFigureOut">
              <a:rPr lang="he-IL" smtClean="0"/>
              <a:t>י"ח/תמוז/תשפ"ד</a:t>
            </a:fld>
            <a:endParaRPr lang="he-IL"/>
          </a:p>
        </p:txBody>
      </p:sp>
      <p:sp>
        <p:nvSpPr>
          <p:cNvPr id="6" name="Footer Placeholder 5">
            <a:extLst>
              <a:ext uri="{FF2B5EF4-FFF2-40B4-BE49-F238E27FC236}">
                <a16:creationId xmlns:a16="http://schemas.microsoft.com/office/drawing/2014/main" id="{F336545C-6434-673E-BE5B-CAE55D05966C}"/>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13E6150A-1FC1-704D-04BA-A4B3445A86A4}"/>
              </a:ext>
            </a:extLst>
          </p:cNvPr>
          <p:cNvSpPr>
            <a:spLocks noGrp="1"/>
          </p:cNvSpPr>
          <p:nvPr>
            <p:ph type="sldNum" sz="quarter" idx="12"/>
          </p:nvPr>
        </p:nvSpPr>
        <p:spPr/>
        <p:txBody>
          <a:bodyPr/>
          <a:lstStyle/>
          <a:p>
            <a:fld id="{21D502AB-1898-4513-872F-05CE650D6D57}" type="slidenum">
              <a:rPr lang="he-IL" smtClean="0"/>
              <a:t>‹#›</a:t>
            </a:fld>
            <a:endParaRPr lang="he-IL"/>
          </a:p>
        </p:txBody>
      </p:sp>
    </p:spTree>
    <p:extLst>
      <p:ext uri="{BB962C8B-B14F-4D97-AF65-F5344CB8AC3E}">
        <p14:creationId xmlns:p14="http://schemas.microsoft.com/office/powerpoint/2010/main" val="520085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B5741-A16A-2C1C-610A-0E6E757AE5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7EA44C29-B7E0-37F9-A0C8-21E935CD6B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1810E690-B587-DFCA-1D8F-86C90A8204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5929DD-0D11-B548-64B3-DD6DFA36C5B9}"/>
              </a:ext>
            </a:extLst>
          </p:cNvPr>
          <p:cNvSpPr>
            <a:spLocks noGrp="1"/>
          </p:cNvSpPr>
          <p:nvPr>
            <p:ph type="dt" sz="half" idx="10"/>
          </p:nvPr>
        </p:nvSpPr>
        <p:spPr/>
        <p:txBody>
          <a:bodyPr/>
          <a:lstStyle/>
          <a:p>
            <a:fld id="{CE5C2411-C09C-4DFA-8180-AFF2AA149A9C}" type="datetimeFigureOut">
              <a:rPr lang="he-IL" smtClean="0"/>
              <a:t>י"ח/תמוז/תשפ"ד</a:t>
            </a:fld>
            <a:endParaRPr lang="he-IL"/>
          </a:p>
        </p:txBody>
      </p:sp>
      <p:sp>
        <p:nvSpPr>
          <p:cNvPr id="6" name="Footer Placeholder 5">
            <a:extLst>
              <a:ext uri="{FF2B5EF4-FFF2-40B4-BE49-F238E27FC236}">
                <a16:creationId xmlns:a16="http://schemas.microsoft.com/office/drawing/2014/main" id="{7B429859-5E6E-B1EF-F4FB-A1822D2F43C1}"/>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CAD0240F-683B-3792-BB6F-A942FF78F356}"/>
              </a:ext>
            </a:extLst>
          </p:cNvPr>
          <p:cNvSpPr>
            <a:spLocks noGrp="1"/>
          </p:cNvSpPr>
          <p:nvPr>
            <p:ph type="sldNum" sz="quarter" idx="12"/>
          </p:nvPr>
        </p:nvSpPr>
        <p:spPr/>
        <p:txBody>
          <a:bodyPr/>
          <a:lstStyle/>
          <a:p>
            <a:fld id="{21D502AB-1898-4513-872F-05CE650D6D57}" type="slidenum">
              <a:rPr lang="he-IL" smtClean="0"/>
              <a:t>‹#›</a:t>
            </a:fld>
            <a:endParaRPr lang="he-IL"/>
          </a:p>
        </p:txBody>
      </p:sp>
    </p:spTree>
    <p:extLst>
      <p:ext uri="{BB962C8B-B14F-4D97-AF65-F5344CB8AC3E}">
        <p14:creationId xmlns:p14="http://schemas.microsoft.com/office/powerpoint/2010/main" val="1181973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7EAB33-C49A-C3B7-DC0C-4E619758E6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BA5301BE-C91F-C197-AE3E-1960A17777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3AC05C0-564B-8C9F-65FA-FAC04B7797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5C2411-C09C-4DFA-8180-AFF2AA149A9C}" type="datetimeFigureOut">
              <a:rPr lang="he-IL" smtClean="0"/>
              <a:t>י"ח/תמוז/תשפ"ד</a:t>
            </a:fld>
            <a:endParaRPr lang="he-IL"/>
          </a:p>
        </p:txBody>
      </p:sp>
      <p:sp>
        <p:nvSpPr>
          <p:cNvPr id="5" name="Footer Placeholder 4">
            <a:extLst>
              <a:ext uri="{FF2B5EF4-FFF2-40B4-BE49-F238E27FC236}">
                <a16:creationId xmlns:a16="http://schemas.microsoft.com/office/drawing/2014/main" id="{A1CD32C6-00A5-A6C6-E682-06D1119242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454B90CE-4F0C-653C-A4B4-0F4D6B1985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1D502AB-1898-4513-872F-05CE650D6D57}" type="slidenum">
              <a:rPr lang="he-IL" smtClean="0"/>
              <a:t>‹#›</a:t>
            </a:fld>
            <a:endParaRPr lang="he-IL"/>
          </a:p>
        </p:txBody>
      </p:sp>
    </p:spTree>
    <p:extLst>
      <p:ext uri="{BB962C8B-B14F-4D97-AF65-F5344CB8AC3E}">
        <p14:creationId xmlns:p14="http://schemas.microsoft.com/office/powerpoint/2010/main" val="18078407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364457-9AE2-EF93-CC4B-12276FBCF7A9}"/>
              </a:ext>
            </a:extLst>
          </p:cNvPr>
          <p:cNvSpPr>
            <a:spLocks noGrp="1"/>
          </p:cNvSpPr>
          <p:nvPr>
            <p:ph type="ctrTitle"/>
          </p:nvPr>
        </p:nvSpPr>
        <p:spPr>
          <a:xfrm>
            <a:off x="2708063" y="-45288"/>
            <a:ext cx="6775874" cy="1488333"/>
          </a:xfrm>
        </p:spPr>
        <p:txBody>
          <a:bodyPr>
            <a:normAutofit/>
          </a:bodyPr>
          <a:lstStyle/>
          <a:p>
            <a:pPr rtl="0"/>
            <a:r>
              <a:rPr lang="en-US" sz="3200" b="1" dirty="0">
                <a:solidFill>
                  <a:srgbClr val="0070C0"/>
                </a:solidFill>
              </a:rPr>
              <a:t>Course: Image Processing 31651</a:t>
            </a:r>
            <a:br>
              <a:rPr lang="en-US" sz="3200" b="1" dirty="0">
                <a:solidFill>
                  <a:srgbClr val="0070C0"/>
                </a:solidFill>
              </a:rPr>
            </a:br>
            <a:r>
              <a:rPr lang="en-US" sz="3200" b="1" dirty="0">
                <a:solidFill>
                  <a:srgbClr val="0070C0"/>
                </a:solidFill>
              </a:rPr>
              <a:t>Assignment #23</a:t>
            </a:r>
            <a:br>
              <a:rPr lang="en-US" sz="3200" b="1" dirty="0">
                <a:solidFill>
                  <a:srgbClr val="0070C0"/>
                </a:solidFill>
              </a:rPr>
            </a:br>
            <a:r>
              <a:rPr lang="en-US" sz="3200" b="1" dirty="0">
                <a:solidFill>
                  <a:srgbClr val="0070C0"/>
                </a:solidFill>
              </a:rPr>
              <a:t>Pixel to Pixel Operations (Part 3)</a:t>
            </a:r>
            <a:endParaRPr lang="he-IL" sz="3200" b="1" dirty="0">
              <a:solidFill>
                <a:srgbClr val="0070C0"/>
              </a:solidFill>
            </a:endParaRPr>
          </a:p>
        </p:txBody>
      </p:sp>
      <p:graphicFrame>
        <p:nvGraphicFramePr>
          <p:cNvPr id="5" name="Table 4">
            <a:extLst>
              <a:ext uri="{FF2B5EF4-FFF2-40B4-BE49-F238E27FC236}">
                <a16:creationId xmlns:a16="http://schemas.microsoft.com/office/drawing/2014/main" id="{B2310BE6-3F81-9FB9-07A6-25E1FC274E98}"/>
              </a:ext>
            </a:extLst>
          </p:cNvPr>
          <p:cNvGraphicFramePr>
            <a:graphicFrameLocks noGrp="1"/>
          </p:cNvGraphicFramePr>
          <p:nvPr/>
        </p:nvGraphicFramePr>
        <p:xfrm>
          <a:off x="505839" y="1443045"/>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sp>
        <p:nvSpPr>
          <p:cNvPr id="6" name="Slide Number Placeholder 5">
            <a:extLst>
              <a:ext uri="{FF2B5EF4-FFF2-40B4-BE49-F238E27FC236}">
                <a16:creationId xmlns:a16="http://schemas.microsoft.com/office/drawing/2014/main" id="{630DDD76-149D-5CD9-20D8-E0D7C8A1C65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1</a:t>
            </a:fld>
            <a:endParaRPr lang="he-IL" sz="1600" dirty="0"/>
          </a:p>
        </p:txBody>
      </p:sp>
      <p:pic>
        <p:nvPicPr>
          <p:cNvPr id="2" name="Picture 1" descr="A person standing on a stone wall with a bridge in the background&#10;&#10;Description automatically generated">
            <a:extLst>
              <a:ext uri="{FF2B5EF4-FFF2-40B4-BE49-F238E27FC236}">
                <a16:creationId xmlns:a16="http://schemas.microsoft.com/office/drawing/2014/main" id="{30125289-0874-E85E-63D6-B9B4F2C31DDE}"/>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4" y="3236167"/>
            <a:ext cx="1642513" cy="1846851"/>
          </a:xfrm>
          <a:prstGeom prst="rect">
            <a:avLst/>
          </a:prstGeom>
        </p:spPr>
      </p:pic>
      <p:pic>
        <p:nvPicPr>
          <p:cNvPr id="7" name="Picture 6" descr="A person in a uniform&#10;&#10;Description automatically generated">
            <a:extLst>
              <a:ext uri="{FF2B5EF4-FFF2-40B4-BE49-F238E27FC236}">
                <a16:creationId xmlns:a16="http://schemas.microsoft.com/office/drawing/2014/main" id="{475EB80C-A92F-F3B4-12B8-2283C49E2FA0}"/>
              </a:ext>
            </a:extLst>
          </p:cNvPr>
          <p:cNvPicPr>
            <a:picLocks noChangeAspect="1"/>
          </p:cNvPicPr>
          <p:nvPr/>
        </p:nvPicPr>
        <p:blipFill>
          <a:blip r:embed="rId3"/>
          <a:stretch>
            <a:fillRect/>
          </a:stretch>
        </p:blipFill>
        <p:spPr>
          <a:xfrm>
            <a:off x="6096000" y="4626894"/>
            <a:ext cx="1462391" cy="2065735"/>
          </a:xfrm>
          <a:prstGeom prst="rect">
            <a:avLst/>
          </a:prstGeom>
        </p:spPr>
      </p:pic>
      <p:pic>
        <p:nvPicPr>
          <p:cNvPr id="8" name="Picture 7">
            <a:extLst>
              <a:ext uri="{FF2B5EF4-FFF2-40B4-BE49-F238E27FC236}">
                <a16:creationId xmlns:a16="http://schemas.microsoft.com/office/drawing/2014/main" id="{53A24B95-E992-B8A2-C876-E5178DBDC409}"/>
              </a:ext>
            </a:extLst>
          </p:cNvPr>
          <p:cNvPicPr>
            <a:picLocks noChangeAspect="1"/>
          </p:cNvPicPr>
          <p:nvPr/>
        </p:nvPicPr>
        <p:blipFill>
          <a:blip r:embed="rId4"/>
          <a:stretch>
            <a:fillRect/>
          </a:stretch>
        </p:blipFill>
        <p:spPr>
          <a:xfrm>
            <a:off x="6096000" y="1608295"/>
            <a:ext cx="1550593" cy="2065735"/>
          </a:xfrm>
          <a:prstGeom prst="rect">
            <a:avLst/>
          </a:prstGeom>
        </p:spPr>
      </p:pic>
      <p:graphicFrame>
        <p:nvGraphicFramePr>
          <p:cNvPr id="3" name="Table 2">
            <a:extLst>
              <a:ext uri="{FF2B5EF4-FFF2-40B4-BE49-F238E27FC236}">
                <a16:creationId xmlns:a16="http://schemas.microsoft.com/office/drawing/2014/main" id="{28ECA60B-3674-650A-5502-62E9FA037AB6}"/>
              </a:ext>
            </a:extLst>
          </p:cNvPr>
          <p:cNvGraphicFramePr>
            <a:graphicFrameLocks noGrp="1"/>
          </p:cNvGraphicFramePr>
          <p:nvPr/>
        </p:nvGraphicFramePr>
        <p:xfrm>
          <a:off x="505838" y="1443044"/>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9" name="Picture 8" descr="A person standing on a stone wall with a bridge in the background&#10;&#10;Description automatically generated">
            <a:extLst>
              <a:ext uri="{FF2B5EF4-FFF2-40B4-BE49-F238E27FC236}">
                <a16:creationId xmlns:a16="http://schemas.microsoft.com/office/drawing/2014/main" id="{CF5CA309-35FB-8F7C-74FD-F7F0FF210E97}"/>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3" y="3236166"/>
            <a:ext cx="1642513" cy="1846851"/>
          </a:xfrm>
          <a:prstGeom prst="rect">
            <a:avLst/>
          </a:prstGeom>
        </p:spPr>
      </p:pic>
      <p:pic>
        <p:nvPicPr>
          <p:cNvPr id="10" name="Picture 9" descr="A person in a uniform&#10;&#10;Description automatically generated">
            <a:extLst>
              <a:ext uri="{FF2B5EF4-FFF2-40B4-BE49-F238E27FC236}">
                <a16:creationId xmlns:a16="http://schemas.microsoft.com/office/drawing/2014/main" id="{EA6DD5D2-0039-7666-5028-9983FEBA2A98}"/>
              </a:ext>
            </a:extLst>
          </p:cNvPr>
          <p:cNvPicPr>
            <a:picLocks noChangeAspect="1"/>
          </p:cNvPicPr>
          <p:nvPr/>
        </p:nvPicPr>
        <p:blipFill>
          <a:blip r:embed="rId3"/>
          <a:stretch>
            <a:fillRect/>
          </a:stretch>
        </p:blipFill>
        <p:spPr>
          <a:xfrm>
            <a:off x="6095999" y="4626893"/>
            <a:ext cx="1462391" cy="2065735"/>
          </a:xfrm>
          <a:prstGeom prst="rect">
            <a:avLst/>
          </a:prstGeom>
        </p:spPr>
      </p:pic>
      <p:pic>
        <p:nvPicPr>
          <p:cNvPr id="11" name="Picture 10">
            <a:extLst>
              <a:ext uri="{FF2B5EF4-FFF2-40B4-BE49-F238E27FC236}">
                <a16:creationId xmlns:a16="http://schemas.microsoft.com/office/drawing/2014/main" id="{CCFF34B2-5484-C4F2-4E38-483B3E34E6C1}"/>
              </a:ext>
            </a:extLst>
          </p:cNvPr>
          <p:cNvPicPr>
            <a:picLocks noChangeAspect="1"/>
          </p:cNvPicPr>
          <p:nvPr/>
        </p:nvPicPr>
        <p:blipFill>
          <a:blip r:embed="rId4"/>
          <a:stretch>
            <a:fillRect/>
          </a:stretch>
        </p:blipFill>
        <p:spPr>
          <a:xfrm>
            <a:off x="6095999" y="1608294"/>
            <a:ext cx="1550593" cy="2065735"/>
          </a:xfrm>
          <a:prstGeom prst="rect">
            <a:avLst/>
          </a:prstGeom>
        </p:spPr>
      </p:pic>
    </p:spTree>
    <p:extLst>
      <p:ext uri="{BB962C8B-B14F-4D97-AF65-F5344CB8AC3E}">
        <p14:creationId xmlns:p14="http://schemas.microsoft.com/office/powerpoint/2010/main" val="279568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3">
            <a:extLst>
              <a:ext uri="{FF2B5EF4-FFF2-40B4-BE49-F238E27FC236}">
                <a16:creationId xmlns:a16="http://schemas.microsoft.com/office/drawing/2014/main" id="{4F743805-75F9-64F1-33CC-8C8CED3928E8}"/>
              </a:ext>
            </a:extLst>
          </p:cNvPr>
          <p:cNvSpPr txBox="1"/>
          <p:nvPr/>
        </p:nvSpPr>
        <p:spPr>
          <a:xfrm>
            <a:off x="2440833" y="0"/>
            <a:ext cx="7310333"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23.5 – </a:t>
            </a:r>
            <a:r>
              <a:rPr lang="en-US" sz="2800" b="1" u="sng" dirty="0">
                <a:solidFill>
                  <a:srgbClr val="0070C0"/>
                </a:solidFill>
                <a:latin typeface="Calibri"/>
                <a:ea typeface="Calibri"/>
                <a:cs typeface="Calibri"/>
                <a:sym typeface="Calibri"/>
              </a:rPr>
              <a:t>demonstration using profiler – </a:t>
            </a:r>
            <a:r>
              <a:rPr lang="en-US" sz="2800" b="1" u="sng" dirty="0">
                <a:solidFill>
                  <a:srgbClr val="FF0000"/>
                </a:solidFill>
                <a:latin typeface="Calibri"/>
                <a:cs typeface="Calibri"/>
                <a:sym typeface="Calibri"/>
              </a:rPr>
              <a:t>part 3/5</a:t>
            </a:r>
            <a:endParaRPr sz="2800" b="1" u="sng" dirty="0">
              <a:solidFill>
                <a:srgbClr val="FF0000"/>
              </a:solidFill>
              <a:latin typeface="Calibri"/>
              <a:cs typeface="Calibri"/>
              <a:sym typeface="Corben"/>
            </a:endParaRPr>
          </a:p>
        </p:txBody>
      </p:sp>
      <p:sp>
        <p:nvSpPr>
          <p:cNvPr id="5" name="Rectangle 4">
            <a:extLst>
              <a:ext uri="{FF2B5EF4-FFF2-40B4-BE49-F238E27FC236}">
                <a16:creationId xmlns:a16="http://schemas.microsoft.com/office/drawing/2014/main" id="{9B55F503-21C5-A101-65F7-832B0F41E83B}"/>
              </a:ext>
            </a:extLst>
          </p:cNvPr>
          <p:cNvSpPr/>
          <p:nvPr/>
        </p:nvSpPr>
        <p:spPr>
          <a:xfrm>
            <a:off x="7123458" y="596430"/>
            <a:ext cx="1245141" cy="261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A231.bmp</a:t>
            </a:r>
            <a:endParaRPr lang="he-IL" dirty="0"/>
          </a:p>
        </p:txBody>
      </p:sp>
      <p:pic>
        <p:nvPicPr>
          <p:cNvPr id="7" name="Picture 6">
            <a:extLst>
              <a:ext uri="{FF2B5EF4-FFF2-40B4-BE49-F238E27FC236}">
                <a16:creationId xmlns:a16="http://schemas.microsoft.com/office/drawing/2014/main" id="{6514E628-DD5B-0EC4-0D23-134AC48A601E}"/>
              </a:ext>
            </a:extLst>
          </p:cNvPr>
          <p:cNvPicPr>
            <a:picLocks noChangeAspect="1"/>
          </p:cNvPicPr>
          <p:nvPr/>
        </p:nvPicPr>
        <p:blipFill>
          <a:blip r:embed="rId2"/>
          <a:stretch>
            <a:fillRect/>
          </a:stretch>
        </p:blipFill>
        <p:spPr>
          <a:xfrm>
            <a:off x="9920565" y="1224203"/>
            <a:ext cx="2271435" cy="2445325"/>
          </a:xfrm>
          <a:prstGeom prst="rect">
            <a:avLst/>
          </a:prstGeom>
        </p:spPr>
      </p:pic>
      <p:pic>
        <p:nvPicPr>
          <p:cNvPr id="9" name="Picture 8">
            <a:extLst>
              <a:ext uri="{FF2B5EF4-FFF2-40B4-BE49-F238E27FC236}">
                <a16:creationId xmlns:a16="http://schemas.microsoft.com/office/drawing/2014/main" id="{1E83AB20-786B-6C8B-735A-848108C2F3E7}"/>
              </a:ext>
            </a:extLst>
          </p:cNvPr>
          <p:cNvPicPr>
            <a:picLocks noChangeAspect="1"/>
          </p:cNvPicPr>
          <p:nvPr/>
        </p:nvPicPr>
        <p:blipFill>
          <a:blip r:embed="rId3"/>
          <a:stretch>
            <a:fillRect/>
          </a:stretch>
        </p:blipFill>
        <p:spPr>
          <a:xfrm>
            <a:off x="6549959" y="4308140"/>
            <a:ext cx="5642041" cy="2549860"/>
          </a:xfrm>
          <a:prstGeom prst="rect">
            <a:avLst/>
          </a:prstGeom>
        </p:spPr>
      </p:pic>
      <p:pic>
        <p:nvPicPr>
          <p:cNvPr id="11" name="Picture 10">
            <a:extLst>
              <a:ext uri="{FF2B5EF4-FFF2-40B4-BE49-F238E27FC236}">
                <a16:creationId xmlns:a16="http://schemas.microsoft.com/office/drawing/2014/main" id="{7182680D-19B3-B5E1-6446-574B25083883}"/>
              </a:ext>
            </a:extLst>
          </p:cNvPr>
          <p:cNvPicPr>
            <a:picLocks noChangeAspect="1"/>
          </p:cNvPicPr>
          <p:nvPr/>
        </p:nvPicPr>
        <p:blipFill>
          <a:blip r:embed="rId4"/>
          <a:stretch>
            <a:fillRect/>
          </a:stretch>
        </p:blipFill>
        <p:spPr>
          <a:xfrm>
            <a:off x="5648273" y="935195"/>
            <a:ext cx="4195510" cy="3214406"/>
          </a:xfrm>
          <a:prstGeom prst="rect">
            <a:avLst/>
          </a:prstGeom>
        </p:spPr>
      </p:pic>
      <p:sp>
        <p:nvSpPr>
          <p:cNvPr id="12" name="Slide Number Placeholder 5">
            <a:extLst>
              <a:ext uri="{FF2B5EF4-FFF2-40B4-BE49-F238E27FC236}">
                <a16:creationId xmlns:a16="http://schemas.microsoft.com/office/drawing/2014/main" id="{2BAE5F92-27F9-0991-0888-1F293F1B4F99}"/>
              </a:ext>
            </a:extLst>
          </p:cNvPr>
          <p:cNvSpPr>
            <a:spLocks noGrp="1"/>
          </p:cNvSpPr>
          <p:nvPr>
            <p:ph type="sldNum" sz="quarter" idx="12"/>
          </p:nvPr>
        </p:nvSpPr>
        <p:spPr>
          <a:xfrm>
            <a:off x="11712102" y="0"/>
            <a:ext cx="479898" cy="365125"/>
          </a:xfrm>
        </p:spPr>
        <p:txBody>
          <a:bodyPr/>
          <a:lstStyle/>
          <a:p>
            <a:fld id="{1E5BF412-EFCF-4C51-A2DF-B419076696E3}" type="slidenum">
              <a:rPr lang="he-IL" sz="1600" smtClean="0"/>
              <a:t>10</a:t>
            </a:fld>
            <a:endParaRPr lang="he-IL" sz="1600" dirty="0"/>
          </a:p>
        </p:txBody>
      </p:sp>
      <p:pic>
        <p:nvPicPr>
          <p:cNvPr id="13" name="Picture 12">
            <a:extLst>
              <a:ext uri="{FF2B5EF4-FFF2-40B4-BE49-F238E27FC236}">
                <a16:creationId xmlns:a16="http://schemas.microsoft.com/office/drawing/2014/main" id="{367CACBF-152B-1F7E-49D4-46E1ECEEFB42}"/>
              </a:ext>
            </a:extLst>
          </p:cNvPr>
          <p:cNvPicPr>
            <a:picLocks noChangeAspect="1"/>
          </p:cNvPicPr>
          <p:nvPr/>
        </p:nvPicPr>
        <p:blipFill>
          <a:blip r:embed="rId5"/>
          <a:stretch>
            <a:fillRect/>
          </a:stretch>
        </p:blipFill>
        <p:spPr>
          <a:xfrm>
            <a:off x="0" y="922374"/>
            <a:ext cx="4328809" cy="3240048"/>
          </a:xfrm>
          <a:prstGeom prst="rect">
            <a:avLst/>
          </a:prstGeom>
        </p:spPr>
      </p:pic>
      <p:sp>
        <p:nvSpPr>
          <p:cNvPr id="14" name="Arrow: Right 13">
            <a:extLst>
              <a:ext uri="{FF2B5EF4-FFF2-40B4-BE49-F238E27FC236}">
                <a16:creationId xmlns:a16="http://schemas.microsoft.com/office/drawing/2014/main" id="{76B8A0D1-8329-CE54-870D-3BB9D7C66EBA}"/>
              </a:ext>
            </a:extLst>
          </p:cNvPr>
          <p:cNvSpPr/>
          <p:nvPr/>
        </p:nvSpPr>
        <p:spPr>
          <a:xfrm>
            <a:off x="4405591" y="1965346"/>
            <a:ext cx="1282018" cy="9630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After process</a:t>
            </a:r>
            <a:endParaRPr lang="he-IL" dirty="0"/>
          </a:p>
        </p:txBody>
      </p:sp>
      <p:sp>
        <p:nvSpPr>
          <p:cNvPr id="15" name="Rectangle 14">
            <a:extLst>
              <a:ext uri="{FF2B5EF4-FFF2-40B4-BE49-F238E27FC236}">
                <a16:creationId xmlns:a16="http://schemas.microsoft.com/office/drawing/2014/main" id="{BD2A4DF7-3028-7106-4DCA-A9136D454BE1}"/>
              </a:ext>
            </a:extLst>
          </p:cNvPr>
          <p:cNvSpPr/>
          <p:nvPr/>
        </p:nvSpPr>
        <p:spPr>
          <a:xfrm>
            <a:off x="683571" y="573361"/>
            <a:ext cx="1310600" cy="3077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A212.bmp</a:t>
            </a:r>
            <a:endParaRPr lang="he-IL" dirty="0"/>
          </a:p>
        </p:txBody>
      </p:sp>
      <p:sp>
        <p:nvSpPr>
          <p:cNvPr id="17" name="TextBox 16">
            <a:extLst>
              <a:ext uri="{FF2B5EF4-FFF2-40B4-BE49-F238E27FC236}">
                <a16:creationId xmlns:a16="http://schemas.microsoft.com/office/drawing/2014/main" id="{A7E1060B-76CD-49CF-D63C-23A6316C470F}"/>
              </a:ext>
            </a:extLst>
          </p:cNvPr>
          <p:cNvSpPr txBox="1"/>
          <p:nvPr/>
        </p:nvSpPr>
        <p:spPr>
          <a:xfrm>
            <a:off x="235895" y="4982905"/>
            <a:ext cx="5642041"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Because the image on which the algorithm was performed is very similar in color to the image “A20gray.bmp” we see that the algorithm worked in a very similar way and there are almost the same results.</a:t>
            </a:r>
            <a:endParaRPr lang="he-IL" dirty="0"/>
          </a:p>
        </p:txBody>
      </p:sp>
    </p:spTree>
    <p:extLst>
      <p:ext uri="{BB962C8B-B14F-4D97-AF65-F5344CB8AC3E}">
        <p14:creationId xmlns:p14="http://schemas.microsoft.com/office/powerpoint/2010/main" val="249409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A8E2A64-EE59-58D8-D868-8DA83CA6B7B9}"/>
              </a:ext>
            </a:extLst>
          </p:cNvPr>
          <p:cNvSpPr>
            <a:spLocks noGrp="1"/>
          </p:cNvSpPr>
          <p:nvPr>
            <p:ph type="sldNum" sz="quarter" idx="12"/>
          </p:nvPr>
        </p:nvSpPr>
        <p:spPr>
          <a:xfrm>
            <a:off x="11712102" y="0"/>
            <a:ext cx="479898" cy="365125"/>
          </a:xfrm>
        </p:spPr>
        <p:txBody>
          <a:bodyPr/>
          <a:lstStyle/>
          <a:p>
            <a:fld id="{1E5BF412-EFCF-4C51-A2DF-B419076696E3}" type="slidenum">
              <a:rPr lang="he-IL" sz="1600" smtClean="0"/>
              <a:t>11</a:t>
            </a:fld>
            <a:endParaRPr lang="he-IL" sz="1600" dirty="0"/>
          </a:p>
        </p:txBody>
      </p:sp>
      <p:sp>
        <p:nvSpPr>
          <p:cNvPr id="2" name="Google Shape;104;p3">
            <a:extLst>
              <a:ext uri="{FF2B5EF4-FFF2-40B4-BE49-F238E27FC236}">
                <a16:creationId xmlns:a16="http://schemas.microsoft.com/office/drawing/2014/main" id="{DBC5991E-5604-184E-18A2-5D8E80F1D4D9}"/>
              </a:ext>
            </a:extLst>
          </p:cNvPr>
          <p:cNvSpPr txBox="1"/>
          <p:nvPr/>
        </p:nvSpPr>
        <p:spPr>
          <a:xfrm>
            <a:off x="2488663" y="-47491"/>
            <a:ext cx="7310333"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23.5 – </a:t>
            </a:r>
            <a:r>
              <a:rPr lang="en-US" sz="2800" b="1" u="sng" dirty="0">
                <a:solidFill>
                  <a:srgbClr val="0070C0"/>
                </a:solidFill>
                <a:latin typeface="Calibri"/>
                <a:ea typeface="Calibri"/>
                <a:cs typeface="Calibri"/>
                <a:sym typeface="Calibri"/>
              </a:rPr>
              <a:t>demonstration using profiler – </a:t>
            </a:r>
            <a:r>
              <a:rPr lang="en-US" sz="2800" b="1" u="sng" dirty="0">
                <a:solidFill>
                  <a:srgbClr val="FF0000"/>
                </a:solidFill>
                <a:latin typeface="Calibri"/>
                <a:cs typeface="Calibri"/>
                <a:sym typeface="Calibri"/>
              </a:rPr>
              <a:t>part 4/5</a:t>
            </a:r>
            <a:endParaRPr sz="2800" b="1" u="sng" dirty="0">
              <a:solidFill>
                <a:srgbClr val="FF0000"/>
              </a:solidFill>
              <a:latin typeface="Calibri"/>
              <a:cs typeface="Calibri"/>
              <a:sym typeface="Corben"/>
            </a:endParaRPr>
          </a:p>
        </p:txBody>
      </p:sp>
      <p:pic>
        <p:nvPicPr>
          <p:cNvPr id="5" name="Picture 4">
            <a:extLst>
              <a:ext uri="{FF2B5EF4-FFF2-40B4-BE49-F238E27FC236}">
                <a16:creationId xmlns:a16="http://schemas.microsoft.com/office/drawing/2014/main" id="{05D8993A-D3A3-400D-A052-D0765787E319}"/>
              </a:ext>
            </a:extLst>
          </p:cNvPr>
          <p:cNvPicPr>
            <a:picLocks noChangeAspect="1"/>
          </p:cNvPicPr>
          <p:nvPr/>
        </p:nvPicPr>
        <p:blipFill>
          <a:blip r:embed="rId2"/>
          <a:stretch>
            <a:fillRect/>
          </a:stretch>
        </p:blipFill>
        <p:spPr>
          <a:xfrm>
            <a:off x="9824936" y="1104188"/>
            <a:ext cx="2367064" cy="2617427"/>
          </a:xfrm>
          <a:prstGeom prst="rect">
            <a:avLst/>
          </a:prstGeom>
        </p:spPr>
      </p:pic>
      <p:pic>
        <p:nvPicPr>
          <p:cNvPr id="7" name="Picture 6">
            <a:extLst>
              <a:ext uri="{FF2B5EF4-FFF2-40B4-BE49-F238E27FC236}">
                <a16:creationId xmlns:a16="http://schemas.microsoft.com/office/drawing/2014/main" id="{EF45F003-BE2B-895D-A03E-05E6ABE66479}"/>
              </a:ext>
            </a:extLst>
          </p:cNvPr>
          <p:cNvPicPr>
            <a:picLocks noChangeAspect="1"/>
          </p:cNvPicPr>
          <p:nvPr/>
        </p:nvPicPr>
        <p:blipFill>
          <a:blip r:embed="rId3"/>
          <a:stretch>
            <a:fillRect/>
          </a:stretch>
        </p:blipFill>
        <p:spPr>
          <a:xfrm>
            <a:off x="6404043" y="4259721"/>
            <a:ext cx="5787957" cy="2598279"/>
          </a:xfrm>
          <a:prstGeom prst="rect">
            <a:avLst/>
          </a:prstGeom>
        </p:spPr>
      </p:pic>
      <p:pic>
        <p:nvPicPr>
          <p:cNvPr id="9" name="Picture 8">
            <a:extLst>
              <a:ext uri="{FF2B5EF4-FFF2-40B4-BE49-F238E27FC236}">
                <a16:creationId xmlns:a16="http://schemas.microsoft.com/office/drawing/2014/main" id="{58527720-980F-8172-67D0-7DAB523DB591}"/>
              </a:ext>
            </a:extLst>
          </p:cNvPr>
          <p:cNvPicPr>
            <a:picLocks noChangeAspect="1"/>
          </p:cNvPicPr>
          <p:nvPr/>
        </p:nvPicPr>
        <p:blipFill>
          <a:blip r:embed="rId4"/>
          <a:stretch>
            <a:fillRect/>
          </a:stretch>
        </p:blipFill>
        <p:spPr>
          <a:xfrm>
            <a:off x="5578793" y="835134"/>
            <a:ext cx="4220203" cy="3155533"/>
          </a:xfrm>
          <a:prstGeom prst="rect">
            <a:avLst/>
          </a:prstGeom>
        </p:spPr>
      </p:pic>
      <p:sp>
        <p:nvSpPr>
          <p:cNvPr id="10" name="Rectangle 9">
            <a:extLst>
              <a:ext uri="{FF2B5EF4-FFF2-40B4-BE49-F238E27FC236}">
                <a16:creationId xmlns:a16="http://schemas.microsoft.com/office/drawing/2014/main" id="{2245240A-144B-188C-5133-250DD0B4391B}"/>
              </a:ext>
            </a:extLst>
          </p:cNvPr>
          <p:cNvSpPr/>
          <p:nvPr/>
        </p:nvSpPr>
        <p:spPr>
          <a:xfrm>
            <a:off x="6883941" y="475689"/>
            <a:ext cx="1225684" cy="3023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A233.bmp</a:t>
            </a:r>
            <a:endParaRPr lang="he-IL" dirty="0"/>
          </a:p>
        </p:txBody>
      </p:sp>
      <p:pic>
        <p:nvPicPr>
          <p:cNvPr id="13" name="Picture 12">
            <a:extLst>
              <a:ext uri="{FF2B5EF4-FFF2-40B4-BE49-F238E27FC236}">
                <a16:creationId xmlns:a16="http://schemas.microsoft.com/office/drawing/2014/main" id="{A82A16E5-2DC7-CC1E-21CF-DC1E5B890EAC}"/>
              </a:ext>
            </a:extLst>
          </p:cNvPr>
          <p:cNvPicPr>
            <a:picLocks noChangeAspect="1"/>
          </p:cNvPicPr>
          <p:nvPr/>
        </p:nvPicPr>
        <p:blipFill>
          <a:blip r:embed="rId5"/>
          <a:stretch>
            <a:fillRect/>
          </a:stretch>
        </p:blipFill>
        <p:spPr>
          <a:xfrm>
            <a:off x="0" y="942139"/>
            <a:ext cx="4220203" cy="3165152"/>
          </a:xfrm>
          <a:prstGeom prst="rect">
            <a:avLst/>
          </a:prstGeom>
        </p:spPr>
      </p:pic>
      <p:sp>
        <p:nvSpPr>
          <p:cNvPr id="14" name="Arrow: Right 13">
            <a:extLst>
              <a:ext uri="{FF2B5EF4-FFF2-40B4-BE49-F238E27FC236}">
                <a16:creationId xmlns:a16="http://schemas.microsoft.com/office/drawing/2014/main" id="{82860BF7-1233-D3B9-1D63-38FE8E35F109}"/>
              </a:ext>
            </a:extLst>
          </p:cNvPr>
          <p:cNvSpPr/>
          <p:nvPr/>
        </p:nvSpPr>
        <p:spPr>
          <a:xfrm>
            <a:off x="4296775" y="1931381"/>
            <a:ext cx="1282018" cy="9630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After process</a:t>
            </a:r>
            <a:endParaRPr lang="he-IL" dirty="0"/>
          </a:p>
        </p:txBody>
      </p:sp>
      <p:sp>
        <p:nvSpPr>
          <p:cNvPr id="15" name="Rectangle 14">
            <a:extLst>
              <a:ext uri="{FF2B5EF4-FFF2-40B4-BE49-F238E27FC236}">
                <a16:creationId xmlns:a16="http://schemas.microsoft.com/office/drawing/2014/main" id="{8ACD48DB-A01F-3C84-A09A-122EE597BF9E}"/>
              </a:ext>
            </a:extLst>
          </p:cNvPr>
          <p:cNvSpPr/>
          <p:nvPr/>
        </p:nvSpPr>
        <p:spPr>
          <a:xfrm>
            <a:off x="1164077" y="566041"/>
            <a:ext cx="1225684" cy="3023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A221.bmp</a:t>
            </a:r>
            <a:endParaRPr lang="he-IL" dirty="0"/>
          </a:p>
        </p:txBody>
      </p:sp>
      <p:sp>
        <p:nvSpPr>
          <p:cNvPr id="17" name="TextBox 16">
            <a:extLst>
              <a:ext uri="{FF2B5EF4-FFF2-40B4-BE49-F238E27FC236}">
                <a16:creationId xmlns:a16="http://schemas.microsoft.com/office/drawing/2014/main" id="{A49F9F61-6D70-4D18-8987-2C277BB966B3}"/>
              </a:ext>
            </a:extLst>
          </p:cNvPr>
          <p:cNvSpPr txBox="1"/>
          <p:nvPr/>
        </p:nvSpPr>
        <p:spPr>
          <a:xfrm>
            <a:off x="177530" y="5086914"/>
            <a:ext cx="5610428"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The algorithm failed to correct this image in a good way. The result is that the image produced becomes darker.</a:t>
            </a:r>
            <a:endParaRPr lang="he-IL" dirty="0"/>
          </a:p>
        </p:txBody>
      </p:sp>
    </p:spTree>
    <p:extLst>
      <p:ext uri="{BB962C8B-B14F-4D97-AF65-F5344CB8AC3E}">
        <p14:creationId xmlns:p14="http://schemas.microsoft.com/office/powerpoint/2010/main" val="1229369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A8E2A64-EE59-58D8-D868-8DA83CA6B7B9}"/>
              </a:ext>
            </a:extLst>
          </p:cNvPr>
          <p:cNvSpPr>
            <a:spLocks noGrp="1"/>
          </p:cNvSpPr>
          <p:nvPr>
            <p:ph type="sldNum" sz="quarter" idx="12"/>
          </p:nvPr>
        </p:nvSpPr>
        <p:spPr>
          <a:xfrm>
            <a:off x="11753746" y="0"/>
            <a:ext cx="431260" cy="365125"/>
          </a:xfrm>
        </p:spPr>
        <p:txBody>
          <a:bodyPr/>
          <a:lstStyle/>
          <a:p>
            <a:fld id="{1E5BF412-EFCF-4C51-A2DF-B419076696E3}" type="slidenum">
              <a:rPr lang="he-IL" sz="1600" smtClean="0"/>
              <a:t>12</a:t>
            </a:fld>
            <a:endParaRPr lang="he-IL" sz="1600" dirty="0"/>
          </a:p>
        </p:txBody>
      </p:sp>
      <p:sp>
        <p:nvSpPr>
          <p:cNvPr id="2" name="Google Shape;104;p3">
            <a:extLst>
              <a:ext uri="{FF2B5EF4-FFF2-40B4-BE49-F238E27FC236}">
                <a16:creationId xmlns:a16="http://schemas.microsoft.com/office/drawing/2014/main" id="{8328F5F3-950C-048F-D20F-7F598649553B}"/>
              </a:ext>
            </a:extLst>
          </p:cNvPr>
          <p:cNvSpPr txBox="1"/>
          <p:nvPr/>
        </p:nvSpPr>
        <p:spPr>
          <a:xfrm>
            <a:off x="2488663" y="-47491"/>
            <a:ext cx="7310333"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23.5 – </a:t>
            </a:r>
            <a:r>
              <a:rPr lang="en-US" sz="2800" b="1" u="sng" dirty="0">
                <a:solidFill>
                  <a:srgbClr val="0070C0"/>
                </a:solidFill>
                <a:latin typeface="Calibri"/>
                <a:ea typeface="Calibri"/>
                <a:cs typeface="Calibri"/>
                <a:sym typeface="Calibri"/>
              </a:rPr>
              <a:t>demonstration using profiler – </a:t>
            </a:r>
            <a:r>
              <a:rPr lang="en-US" sz="2800" b="1" u="sng" dirty="0">
                <a:solidFill>
                  <a:srgbClr val="FF0000"/>
                </a:solidFill>
                <a:latin typeface="Calibri"/>
                <a:cs typeface="Calibri"/>
                <a:sym typeface="Calibri"/>
              </a:rPr>
              <a:t>part 5/5</a:t>
            </a:r>
            <a:endParaRPr sz="2800" b="1" u="sng" dirty="0">
              <a:solidFill>
                <a:srgbClr val="FF0000"/>
              </a:solidFill>
              <a:latin typeface="Calibri"/>
              <a:cs typeface="Calibri"/>
              <a:sym typeface="Corben"/>
            </a:endParaRPr>
          </a:p>
        </p:txBody>
      </p:sp>
      <p:pic>
        <p:nvPicPr>
          <p:cNvPr id="5" name="Picture 4">
            <a:extLst>
              <a:ext uri="{FF2B5EF4-FFF2-40B4-BE49-F238E27FC236}">
                <a16:creationId xmlns:a16="http://schemas.microsoft.com/office/drawing/2014/main" id="{44CD385C-FC9A-051A-7711-B49E447601BD}"/>
              </a:ext>
            </a:extLst>
          </p:cNvPr>
          <p:cNvPicPr>
            <a:picLocks noChangeAspect="1"/>
          </p:cNvPicPr>
          <p:nvPr/>
        </p:nvPicPr>
        <p:blipFill>
          <a:blip r:embed="rId2"/>
          <a:stretch>
            <a:fillRect/>
          </a:stretch>
        </p:blipFill>
        <p:spPr>
          <a:xfrm>
            <a:off x="9710331" y="924404"/>
            <a:ext cx="2481669" cy="2644021"/>
          </a:xfrm>
          <a:prstGeom prst="rect">
            <a:avLst/>
          </a:prstGeom>
        </p:spPr>
      </p:pic>
      <p:pic>
        <p:nvPicPr>
          <p:cNvPr id="7" name="Picture 6">
            <a:extLst>
              <a:ext uri="{FF2B5EF4-FFF2-40B4-BE49-F238E27FC236}">
                <a16:creationId xmlns:a16="http://schemas.microsoft.com/office/drawing/2014/main" id="{31C74EE2-6ACF-524E-B6D1-4EBCB67F4C83}"/>
              </a:ext>
            </a:extLst>
          </p:cNvPr>
          <p:cNvPicPr>
            <a:picLocks noChangeAspect="1"/>
          </p:cNvPicPr>
          <p:nvPr/>
        </p:nvPicPr>
        <p:blipFill>
          <a:blip r:embed="rId3"/>
          <a:stretch>
            <a:fillRect/>
          </a:stretch>
        </p:blipFill>
        <p:spPr>
          <a:xfrm>
            <a:off x="6374860" y="4205779"/>
            <a:ext cx="5817140" cy="2652221"/>
          </a:xfrm>
          <a:prstGeom prst="rect">
            <a:avLst/>
          </a:prstGeom>
        </p:spPr>
      </p:pic>
      <p:pic>
        <p:nvPicPr>
          <p:cNvPr id="9" name="Picture 8">
            <a:extLst>
              <a:ext uri="{FF2B5EF4-FFF2-40B4-BE49-F238E27FC236}">
                <a16:creationId xmlns:a16="http://schemas.microsoft.com/office/drawing/2014/main" id="{48DE1B7E-5055-48A8-2B47-A2EAF0937B78}"/>
              </a:ext>
            </a:extLst>
          </p:cNvPr>
          <p:cNvPicPr>
            <a:picLocks noChangeAspect="1"/>
          </p:cNvPicPr>
          <p:nvPr/>
        </p:nvPicPr>
        <p:blipFill>
          <a:blip r:embed="rId4"/>
          <a:stretch>
            <a:fillRect/>
          </a:stretch>
        </p:blipFill>
        <p:spPr>
          <a:xfrm>
            <a:off x="5566348" y="895894"/>
            <a:ext cx="4143983" cy="3101708"/>
          </a:xfrm>
          <a:prstGeom prst="rect">
            <a:avLst/>
          </a:prstGeom>
        </p:spPr>
      </p:pic>
      <p:sp>
        <p:nvSpPr>
          <p:cNvPr id="10" name="Rectangle 9">
            <a:extLst>
              <a:ext uri="{FF2B5EF4-FFF2-40B4-BE49-F238E27FC236}">
                <a16:creationId xmlns:a16="http://schemas.microsoft.com/office/drawing/2014/main" id="{9EABAD36-3B42-3832-079B-9CC408CE4025}"/>
              </a:ext>
            </a:extLst>
          </p:cNvPr>
          <p:cNvSpPr/>
          <p:nvPr/>
        </p:nvSpPr>
        <p:spPr>
          <a:xfrm>
            <a:off x="6587752" y="593580"/>
            <a:ext cx="1284050" cy="3023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A234.bmp</a:t>
            </a:r>
            <a:endParaRPr lang="he-IL" dirty="0"/>
          </a:p>
        </p:txBody>
      </p:sp>
      <p:pic>
        <p:nvPicPr>
          <p:cNvPr id="11" name="Picture 10">
            <a:extLst>
              <a:ext uri="{FF2B5EF4-FFF2-40B4-BE49-F238E27FC236}">
                <a16:creationId xmlns:a16="http://schemas.microsoft.com/office/drawing/2014/main" id="{8D73A401-57AF-1F63-C66A-60FFDF6FD710}"/>
              </a:ext>
            </a:extLst>
          </p:cNvPr>
          <p:cNvPicPr>
            <a:picLocks noChangeAspect="1"/>
          </p:cNvPicPr>
          <p:nvPr/>
        </p:nvPicPr>
        <p:blipFill>
          <a:blip r:embed="rId5"/>
          <a:stretch>
            <a:fillRect/>
          </a:stretch>
        </p:blipFill>
        <p:spPr>
          <a:xfrm>
            <a:off x="0" y="895895"/>
            <a:ext cx="4143983" cy="3170396"/>
          </a:xfrm>
          <a:prstGeom prst="rect">
            <a:avLst/>
          </a:prstGeom>
        </p:spPr>
      </p:pic>
      <p:sp>
        <p:nvSpPr>
          <p:cNvPr id="12" name="Arrow: Right 11">
            <a:extLst>
              <a:ext uri="{FF2B5EF4-FFF2-40B4-BE49-F238E27FC236}">
                <a16:creationId xmlns:a16="http://schemas.microsoft.com/office/drawing/2014/main" id="{6FFF628F-DA45-F61D-E672-18A9E6E43D68}"/>
              </a:ext>
            </a:extLst>
          </p:cNvPr>
          <p:cNvSpPr/>
          <p:nvPr/>
        </p:nvSpPr>
        <p:spPr>
          <a:xfrm>
            <a:off x="4214156" y="1853560"/>
            <a:ext cx="1282018" cy="9630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After process</a:t>
            </a:r>
            <a:endParaRPr lang="he-IL" dirty="0"/>
          </a:p>
        </p:txBody>
      </p:sp>
      <p:sp>
        <p:nvSpPr>
          <p:cNvPr id="14" name="TextBox 13">
            <a:extLst>
              <a:ext uri="{FF2B5EF4-FFF2-40B4-BE49-F238E27FC236}">
                <a16:creationId xmlns:a16="http://schemas.microsoft.com/office/drawing/2014/main" id="{371D4E4D-4909-5142-E3E2-3B29510C9724}"/>
              </a:ext>
            </a:extLst>
          </p:cNvPr>
          <p:cNvSpPr txBox="1"/>
          <p:nvPr/>
        </p:nvSpPr>
        <p:spPr>
          <a:xfrm>
            <a:off x="316151" y="5052307"/>
            <a:ext cx="5500990"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Here too, the algorithm failed to correct well enough. The image become lighter and less “authentic”. </a:t>
            </a:r>
            <a:endParaRPr lang="he-IL" dirty="0"/>
          </a:p>
        </p:txBody>
      </p:sp>
    </p:spTree>
    <p:extLst>
      <p:ext uri="{BB962C8B-B14F-4D97-AF65-F5344CB8AC3E}">
        <p14:creationId xmlns:p14="http://schemas.microsoft.com/office/powerpoint/2010/main" val="2757150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3">
            <a:extLst>
              <a:ext uri="{FF2B5EF4-FFF2-40B4-BE49-F238E27FC236}">
                <a16:creationId xmlns:a16="http://schemas.microsoft.com/office/drawing/2014/main" id="{5310374C-DE5B-CB31-200C-82088E0F5FD5}"/>
              </a:ext>
            </a:extLst>
          </p:cNvPr>
          <p:cNvSpPr txBox="1"/>
          <p:nvPr/>
        </p:nvSpPr>
        <p:spPr>
          <a:xfrm>
            <a:off x="4669894" y="0"/>
            <a:ext cx="2852212"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23.6 –conclusions</a:t>
            </a:r>
            <a:endParaRPr sz="2800" b="1" u="sng" dirty="0">
              <a:solidFill>
                <a:srgbClr val="FF0000"/>
              </a:solidFill>
              <a:latin typeface="Calibri"/>
              <a:cs typeface="Calibri"/>
              <a:sym typeface="Corben"/>
            </a:endParaRPr>
          </a:p>
        </p:txBody>
      </p:sp>
      <p:sp>
        <p:nvSpPr>
          <p:cNvPr id="5" name="מלבן 16">
            <a:extLst>
              <a:ext uri="{FF2B5EF4-FFF2-40B4-BE49-F238E27FC236}">
                <a16:creationId xmlns:a16="http://schemas.microsoft.com/office/drawing/2014/main" id="{BB52C228-1027-2C27-8C49-7F35A8953060}"/>
              </a:ext>
            </a:extLst>
          </p:cNvPr>
          <p:cNvSpPr/>
          <p:nvPr/>
        </p:nvSpPr>
        <p:spPr>
          <a:xfrm>
            <a:off x="1528765" y="1435992"/>
            <a:ext cx="9134469"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solidFill>
                  <a:schemeClr val="lt1"/>
                </a:solidFill>
              </a:rPr>
              <a:t>On the ruined image (A211) the algorithm worked best and an improvement can be seen. On images with too high a contrast the image is slightly destroyed. Images that came out good were slightly destroyed. Overall conclusion: Low-contrast images, although more "ruined" than high-contrast images, the algorithm worked better.</a:t>
            </a:r>
            <a:endParaRPr lang="he-IL" dirty="0">
              <a:solidFill>
                <a:schemeClr val="lt1"/>
              </a:solidFill>
            </a:endParaRPr>
          </a:p>
        </p:txBody>
      </p:sp>
    </p:spTree>
    <p:extLst>
      <p:ext uri="{BB962C8B-B14F-4D97-AF65-F5344CB8AC3E}">
        <p14:creationId xmlns:p14="http://schemas.microsoft.com/office/powerpoint/2010/main" val="3754514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4;p3">
            <a:extLst>
              <a:ext uri="{FF2B5EF4-FFF2-40B4-BE49-F238E27FC236}">
                <a16:creationId xmlns:a16="http://schemas.microsoft.com/office/drawing/2014/main" id="{1D512DBC-091F-7A17-28B3-27641452555A}"/>
              </a:ext>
            </a:extLst>
          </p:cNvPr>
          <p:cNvSpPr txBox="1"/>
          <p:nvPr/>
        </p:nvSpPr>
        <p:spPr>
          <a:xfrm>
            <a:off x="3905964" y="0"/>
            <a:ext cx="4380072"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23.7 What did we learned?</a:t>
            </a:r>
            <a:endParaRPr sz="2800" b="1" u="sng" dirty="0">
              <a:solidFill>
                <a:srgbClr val="FF0000"/>
              </a:solidFill>
              <a:latin typeface="Calibri"/>
              <a:cs typeface="Calibri"/>
              <a:sym typeface="Corben"/>
            </a:endParaRPr>
          </a:p>
        </p:txBody>
      </p:sp>
      <p:sp>
        <p:nvSpPr>
          <p:cNvPr id="6" name="TextBox 5">
            <a:extLst>
              <a:ext uri="{FF2B5EF4-FFF2-40B4-BE49-F238E27FC236}">
                <a16:creationId xmlns:a16="http://schemas.microsoft.com/office/drawing/2014/main" id="{D82A199F-EC87-EB31-A540-02D2FCDACCC2}"/>
              </a:ext>
            </a:extLst>
          </p:cNvPr>
          <p:cNvSpPr txBox="1"/>
          <p:nvPr/>
        </p:nvSpPr>
        <p:spPr>
          <a:xfrm>
            <a:off x="3048810" y="1303666"/>
            <a:ext cx="4548491"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buFont typeface="+mj-lt"/>
              <a:buAutoNum type="arabicPeriod"/>
            </a:pPr>
            <a:r>
              <a:rPr lang="en-US" dirty="0"/>
              <a:t>To use histogram equalization algorithm</a:t>
            </a:r>
          </a:p>
        </p:txBody>
      </p:sp>
    </p:spTree>
    <p:extLst>
      <p:ext uri="{BB962C8B-B14F-4D97-AF65-F5344CB8AC3E}">
        <p14:creationId xmlns:p14="http://schemas.microsoft.com/office/powerpoint/2010/main" val="2061834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A8E2A64-EE59-58D8-D868-8DA83CA6B7B9}"/>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2</a:t>
            </a:fld>
            <a:endParaRPr lang="he-IL" sz="1600" dirty="0"/>
          </a:p>
        </p:txBody>
      </p:sp>
      <p:pic>
        <p:nvPicPr>
          <p:cNvPr id="6" name="Picture 5">
            <a:extLst>
              <a:ext uri="{FF2B5EF4-FFF2-40B4-BE49-F238E27FC236}">
                <a16:creationId xmlns:a16="http://schemas.microsoft.com/office/drawing/2014/main" id="{CB810C03-7363-92BD-9870-41F533D3053E}"/>
              </a:ext>
            </a:extLst>
          </p:cNvPr>
          <p:cNvPicPr>
            <a:picLocks noChangeAspect="1"/>
          </p:cNvPicPr>
          <p:nvPr/>
        </p:nvPicPr>
        <p:blipFill>
          <a:blip r:embed="rId2"/>
          <a:stretch>
            <a:fillRect/>
          </a:stretch>
        </p:blipFill>
        <p:spPr>
          <a:xfrm>
            <a:off x="1349066" y="183104"/>
            <a:ext cx="9493868" cy="6309771"/>
          </a:xfrm>
          <a:prstGeom prst="rect">
            <a:avLst/>
          </a:prstGeom>
        </p:spPr>
      </p:pic>
    </p:spTree>
    <p:extLst>
      <p:ext uri="{BB962C8B-B14F-4D97-AF65-F5344CB8AC3E}">
        <p14:creationId xmlns:p14="http://schemas.microsoft.com/office/powerpoint/2010/main" val="1112864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A8E2A64-EE59-58D8-D868-8DA83CA6B7B9}"/>
              </a:ext>
            </a:extLst>
          </p:cNvPr>
          <p:cNvSpPr>
            <a:spLocks noGrp="1"/>
          </p:cNvSpPr>
          <p:nvPr>
            <p:ph type="sldNum" sz="quarter" idx="12"/>
          </p:nvPr>
        </p:nvSpPr>
        <p:spPr>
          <a:xfrm>
            <a:off x="11879094" y="-18615"/>
            <a:ext cx="312906" cy="365125"/>
          </a:xfrm>
        </p:spPr>
        <p:txBody>
          <a:bodyPr/>
          <a:lstStyle/>
          <a:p>
            <a:fld id="{1E5BF412-EFCF-4C51-A2DF-B419076696E3}" type="slidenum">
              <a:rPr lang="he-IL" sz="1600" smtClean="0"/>
              <a:t>3</a:t>
            </a:fld>
            <a:endParaRPr lang="he-IL" sz="1600" dirty="0"/>
          </a:p>
        </p:txBody>
      </p:sp>
      <p:sp>
        <p:nvSpPr>
          <p:cNvPr id="2" name="Google Shape;104;p3">
            <a:extLst>
              <a:ext uri="{FF2B5EF4-FFF2-40B4-BE49-F238E27FC236}">
                <a16:creationId xmlns:a16="http://schemas.microsoft.com/office/drawing/2014/main" id="{A8718C27-6D72-4AE4-20F7-68807538A16F}"/>
              </a:ext>
            </a:extLst>
          </p:cNvPr>
          <p:cNvSpPr txBox="1"/>
          <p:nvPr/>
        </p:nvSpPr>
        <p:spPr>
          <a:xfrm>
            <a:off x="2770358" y="-18615"/>
            <a:ext cx="6651283"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23.0 - flow chart of the code – general look </a:t>
            </a:r>
            <a:endParaRPr sz="2800" b="0" i="0" u="sng" strike="noStrike" cap="none" dirty="0">
              <a:solidFill>
                <a:schemeClr val="dk1"/>
              </a:solidFill>
              <a:latin typeface="Corben"/>
              <a:ea typeface="Corben"/>
              <a:cs typeface="Corben"/>
              <a:sym typeface="Corben"/>
            </a:endParaRPr>
          </a:p>
        </p:txBody>
      </p:sp>
      <p:sp>
        <p:nvSpPr>
          <p:cNvPr id="17" name="Rectangle 16">
            <a:extLst>
              <a:ext uri="{FF2B5EF4-FFF2-40B4-BE49-F238E27FC236}">
                <a16:creationId xmlns:a16="http://schemas.microsoft.com/office/drawing/2014/main" id="{C53ADC01-5BAF-5FC4-B2E8-9430FFEBF947}"/>
              </a:ext>
            </a:extLst>
          </p:cNvPr>
          <p:cNvSpPr/>
          <p:nvPr/>
        </p:nvSpPr>
        <p:spPr>
          <a:xfrm>
            <a:off x="342088" y="698660"/>
            <a:ext cx="3801895" cy="10116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t>Gray image in bmp format</a:t>
            </a:r>
            <a:br>
              <a:rPr lang="en-US" dirty="0"/>
            </a:br>
            <a:r>
              <a:rPr lang="en-US" dirty="0"/>
              <a:t>a gray image created in Assignments #21 &amp; #22 – saved in bmp format </a:t>
            </a:r>
          </a:p>
        </p:txBody>
      </p:sp>
      <p:sp>
        <p:nvSpPr>
          <p:cNvPr id="18" name="Arrow: Right 17">
            <a:extLst>
              <a:ext uri="{FF2B5EF4-FFF2-40B4-BE49-F238E27FC236}">
                <a16:creationId xmlns:a16="http://schemas.microsoft.com/office/drawing/2014/main" id="{C0314BDE-0ACD-FDE7-0C3A-A23D3EE530DB}"/>
              </a:ext>
            </a:extLst>
          </p:cNvPr>
          <p:cNvSpPr/>
          <p:nvPr/>
        </p:nvSpPr>
        <p:spPr>
          <a:xfrm>
            <a:off x="4148439" y="1009395"/>
            <a:ext cx="3446742" cy="3404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TextBox 18">
            <a:extLst>
              <a:ext uri="{FF2B5EF4-FFF2-40B4-BE49-F238E27FC236}">
                <a16:creationId xmlns:a16="http://schemas.microsoft.com/office/drawing/2014/main" id="{1D843B3F-540E-7980-C811-C6ADC84C6C44}"/>
              </a:ext>
            </a:extLst>
          </p:cNvPr>
          <p:cNvSpPr txBox="1"/>
          <p:nvPr/>
        </p:nvSpPr>
        <p:spPr>
          <a:xfrm>
            <a:off x="7618379" y="998129"/>
            <a:ext cx="3801895"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t>LoadGrayImageFromGrayBmpFile</a:t>
            </a:r>
            <a:endParaRPr lang="he-IL" b="1" dirty="0"/>
          </a:p>
        </p:txBody>
      </p:sp>
      <p:sp>
        <p:nvSpPr>
          <p:cNvPr id="20" name="Arrow: Right 19">
            <a:extLst>
              <a:ext uri="{FF2B5EF4-FFF2-40B4-BE49-F238E27FC236}">
                <a16:creationId xmlns:a16="http://schemas.microsoft.com/office/drawing/2014/main" id="{FBE03DBA-A85B-F8DC-8CF0-2401ED5E4557}"/>
              </a:ext>
            </a:extLst>
          </p:cNvPr>
          <p:cNvSpPr/>
          <p:nvPr/>
        </p:nvSpPr>
        <p:spPr>
          <a:xfrm rot="5400000">
            <a:off x="9341795" y="1597920"/>
            <a:ext cx="836581" cy="340468"/>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21" name="Rectangle 20">
                <a:extLst>
                  <a:ext uri="{FF2B5EF4-FFF2-40B4-BE49-F238E27FC236}">
                    <a16:creationId xmlns:a16="http://schemas.microsoft.com/office/drawing/2014/main" id="{2ACCB550-F0DD-33FC-4F27-E8BCE5F1763D}"/>
                  </a:ext>
                </a:extLst>
              </p:cNvPr>
              <p:cNvSpPr/>
              <p:nvPr/>
            </p:nvSpPr>
            <p:spPr>
              <a:xfrm>
                <a:off x="7648376" y="2199092"/>
                <a:ext cx="4283413" cy="904831"/>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b="1" dirty="0"/>
                  <a:t>unsigned char ProccesIMG [ ] [ ]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which is the 2D array that represents the input bmp image   </a:t>
                </a:r>
                <a:endParaRPr lang="he-IL" dirty="0"/>
              </a:p>
            </p:txBody>
          </p:sp>
        </mc:Choice>
        <mc:Fallback>
          <p:sp>
            <p:nvSpPr>
              <p:cNvPr id="21" name="Rectangle 20">
                <a:extLst>
                  <a:ext uri="{FF2B5EF4-FFF2-40B4-BE49-F238E27FC236}">
                    <a16:creationId xmlns:a16="http://schemas.microsoft.com/office/drawing/2014/main" id="{2ACCB550-F0DD-33FC-4F27-E8BCE5F1763D}"/>
                  </a:ext>
                </a:extLst>
              </p:cNvPr>
              <p:cNvSpPr>
                <a:spLocks noRot="1" noChangeAspect="1" noMove="1" noResize="1" noEditPoints="1" noAdjustHandles="1" noChangeArrowheads="1" noChangeShapeType="1" noTextEdit="1"/>
              </p:cNvSpPr>
              <p:nvPr/>
            </p:nvSpPr>
            <p:spPr>
              <a:xfrm>
                <a:off x="7648376" y="2199092"/>
                <a:ext cx="4283413" cy="904831"/>
              </a:xfrm>
              <a:prstGeom prst="rect">
                <a:avLst/>
              </a:prstGeom>
              <a:blipFill>
                <a:blip r:embed="rId2"/>
                <a:stretch>
                  <a:fillRect/>
                </a:stretch>
              </a:blipFill>
            </p:spPr>
            <p:txBody>
              <a:bodyPr/>
              <a:lstStyle/>
              <a:p>
                <a:r>
                  <a:rPr lang="he-IL">
                    <a:noFill/>
                  </a:rPr>
                  <a:t> </a:t>
                </a:r>
              </a:p>
            </p:txBody>
          </p:sp>
        </mc:Fallback>
      </mc:AlternateContent>
      <p:sp>
        <p:nvSpPr>
          <p:cNvPr id="22" name="Arrow: Right 21">
            <a:extLst>
              <a:ext uri="{FF2B5EF4-FFF2-40B4-BE49-F238E27FC236}">
                <a16:creationId xmlns:a16="http://schemas.microsoft.com/office/drawing/2014/main" id="{47B760C8-0CB0-81F8-0AEE-7288DBA8088F}"/>
              </a:ext>
            </a:extLst>
          </p:cNvPr>
          <p:cNvSpPr/>
          <p:nvPr/>
        </p:nvSpPr>
        <p:spPr>
          <a:xfrm rot="10800000">
            <a:off x="5418308" y="2481273"/>
            <a:ext cx="2230068" cy="340468"/>
          </a:xfrm>
          <a:prstGeom prst="right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
        <p:nvSpPr>
          <p:cNvPr id="23" name="Arrow: Right 22">
            <a:extLst>
              <a:ext uri="{FF2B5EF4-FFF2-40B4-BE49-F238E27FC236}">
                <a16:creationId xmlns:a16="http://schemas.microsoft.com/office/drawing/2014/main" id="{0026FD24-532D-C41C-C16A-325CB5C02D97}"/>
              </a:ext>
            </a:extLst>
          </p:cNvPr>
          <p:cNvSpPr/>
          <p:nvPr/>
        </p:nvSpPr>
        <p:spPr>
          <a:xfrm rot="10800000" flipH="1">
            <a:off x="4748718" y="4047638"/>
            <a:ext cx="2694562" cy="510702"/>
          </a:xfrm>
          <a:prstGeom prst="rightArrow">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943910BB-BABD-9165-121F-F4F17FFA276B}"/>
                  </a:ext>
                </a:extLst>
              </p:cNvPr>
              <p:cNvSpPr/>
              <p:nvPr/>
            </p:nvSpPr>
            <p:spPr>
              <a:xfrm>
                <a:off x="6095998" y="5648922"/>
                <a:ext cx="6096001" cy="680936"/>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b="1" dirty="0"/>
                  <a:t>StoreGrayImageAsGrayBmpFile </a:t>
                </a:r>
                <a14:m>
                  <m:oMath xmlns:m="http://schemas.openxmlformats.org/officeDocument/2006/math">
                    <m:r>
                      <a:rPr lang="en-US" i="1" dirty="0" smtClean="0">
                        <a:latin typeface="Cambria Math" panose="02040503050406030204" pitchFamily="18" charset="0"/>
                        <a:ea typeface="Cambria Math" panose="02040503050406030204" pitchFamily="18" charset="0"/>
                      </a:rPr>
                      <m:t>→ </m:t>
                    </m:r>
                  </m:oMath>
                </a14:m>
                <a:r>
                  <a:rPr lang="en-US" dirty="0"/>
                  <a:t>Store the new </a:t>
                </a:r>
                <a:r>
                  <a:rPr lang="en-US" b="1" dirty="0"/>
                  <a:t>GrayImage </a:t>
                </a:r>
                <a:r>
                  <a:rPr lang="en-US" dirty="0"/>
                  <a:t>as a bmp file </a:t>
                </a:r>
                <a:r>
                  <a:rPr lang="en-US" b="1" dirty="0">
                    <a:solidFill>
                      <a:srgbClr val="FFFF00"/>
                    </a:solidFill>
                  </a:rPr>
                  <a:t>(after transformation using LUT) </a:t>
                </a:r>
                <a:endParaRPr lang="he-IL" b="1" dirty="0">
                  <a:solidFill>
                    <a:srgbClr val="FFFF00"/>
                  </a:solidFill>
                </a:endParaRPr>
              </a:p>
            </p:txBody>
          </p:sp>
        </mc:Choice>
        <mc:Fallback>
          <p:sp>
            <p:nvSpPr>
              <p:cNvPr id="24" name="Rectangle 23">
                <a:extLst>
                  <a:ext uri="{FF2B5EF4-FFF2-40B4-BE49-F238E27FC236}">
                    <a16:creationId xmlns:a16="http://schemas.microsoft.com/office/drawing/2014/main" id="{943910BB-BABD-9165-121F-F4F17FFA276B}"/>
                  </a:ext>
                </a:extLst>
              </p:cNvPr>
              <p:cNvSpPr>
                <a:spLocks noRot="1" noChangeAspect="1" noMove="1" noResize="1" noEditPoints="1" noAdjustHandles="1" noChangeArrowheads="1" noChangeShapeType="1" noTextEdit="1"/>
              </p:cNvSpPr>
              <p:nvPr/>
            </p:nvSpPr>
            <p:spPr>
              <a:xfrm>
                <a:off x="6095998" y="5648922"/>
                <a:ext cx="6096001" cy="680936"/>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mc:Choice xmlns:a14="http://schemas.microsoft.com/office/drawing/2010/main" Requires="a14">
          <p:sp>
            <p:nvSpPr>
              <p:cNvPr id="25" name="Rectangle 24">
                <a:extLst>
                  <a:ext uri="{FF2B5EF4-FFF2-40B4-BE49-F238E27FC236}">
                    <a16:creationId xmlns:a16="http://schemas.microsoft.com/office/drawing/2014/main" id="{A6861204-2E46-BB68-14AC-0CD31E623503}"/>
                  </a:ext>
                </a:extLst>
              </p:cNvPr>
              <p:cNvSpPr/>
              <p:nvPr/>
            </p:nvSpPr>
            <p:spPr>
              <a:xfrm>
                <a:off x="0" y="3732021"/>
                <a:ext cx="4795735" cy="1222675"/>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b="1" dirty="0"/>
                  <a:t>InitHISTLUT</a:t>
                </a:r>
                <a:endParaRPr lang="en-US" i="1" dirty="0">
                  <a:latin typeface="Cambria Math" panose="02040503050406030204" pitchFamily="18" charset="0"/>
                  <a:ea typeface="Cambria Math" panose="02040503050406030204" pitchFamily="18" charset="0"/>
                </a:endParaRPr>
              </a:p>
              <a:p>
                <a:pPr algn="ct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a:t>
                </a:r>
                <a:r>
                  <a:rPr lang="en-US" dirty="0">
                    <a:solidFill>
                      <a:schemeClr val="bg1"/>
                    </a:solidFill>
                  </a:rPr>
                  <a:t>perform the histogram equalization process.</a:t>
                </a:r>
              </a:p>
              <a:p>
                <a:pPr algn="ctr"/>
                <a:r>
                  <a:rPr lang="en-US" dirty="0">
                    <a:solidFill>
                      <a:schemeClr val="bg1"/>
                    </a:solidFill>
                  </a:rPr>
                  <a:t> At the end of the process there will be a LUT ready for implementing on the </a:t>
                </a:r>
                <a:r>
                  <a:rPr lang="en-US" dirty="0"/>
                  <a:t>ProccesIMG</a:t>
                </a:r>
                <a:endParaRPr lang="he-IL" dirty="0"/>
              </a:p>
            </p:txBody>
          </p:sp>
        </mc:Choice>
        <mc:Fallback>
          <p:sp>
            <p:nvSpPr>
              <p:cNvPr id="25" name="Rectangle 24">
                <a:extLst>
                  <a:ext uri="{FF2B5EF4-FFF2-40B4-BE49-F238E27FC236}">
                    <a16:creationId xmlns:a16="http://schemas.microsoft.com/office/drawing/2014/main" id="{A6861204-2E46-BB68-14AC-0CD31E623503}"/>
                  </a:ext>
                </a:extLst>
              </p:cNvPr>
              <p:cNvSpPr>
                <a:spLocks noRot="1" noChangeAspect="1" noMove="1" noResize="1" noEditPoints="1" noAdjustHandles="1" noChangeArrowheads="1" noChangeShapeType="1" noTextEdit="1"/>
              </p:cNvSpPr>
              <p:nvPr/>
            </p:nvSpPr>
            <p:spPr>
              <a:xfrm>
                <a:off x="0" y="3732021"/>
                <a:ext cx="4795735" cy="1222675"/>
              </a:xfrm>
              <a:prstGeom prst="rect">
                <a:avLst/>
              </a:prstGeom>
              <a:blipFill>
                <a:blip r:embed="rId4"/>
                <a:stretch>
                  <a:fillRect/>
                </a:stretch>
              </a:blipFill>
            </p:spPr>
            <p:txBody>
              <a:bodyPr/>
              <a:lstStyle/>
              <a:p>
                <a:r>
                  <a:rPr lang="he-IL">
                    <a:noFill/>
                  </a:rPr>
                  <a:t> </a:t>
                </a:r>
              </a:p>
            </p:txBody>
          </p:sp>
        </mc:Fallback>
      </mc:AlternateContent>
      <p:sp>
        <p:nvSpPr>
          <p:cNvPr id="26" name="Arrow: Right 25">
            <a:extLst>
              <a:ext uri="{FF2B5EF4-FFF2-40B4-BE49-F238E27FC236}">
                <a16:creationId xmlns:a16="http://schemas.microsoft.com/office/drawing/2014/main" id="{3CF9B62C-5A16-92A6-0132-4B72F83B9D22}"/>
              </a:ext>
            </a:extLst>
          </p:cNvPr>
          <p:cNvSpPr/>
          <p:nvPr/>
        </p:nvSpPr>
        <p:spPr>
          <a:xfrm rot="5400000">
            <a:off x="8947744" y="4892976"/>
            <a:ext cx="947793" cy="510702"/>
          </a:xfrm>
          <a:prstGeom prst="rightArrow">
            <a:avLst/>
          </a:prstGeom>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a:p>
        </p:txBody>
      </p:sp>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50D5EB13-1B0E-FBB0-FE75-14050946EF0A}"/>
                  </a:ext>
                </a:extLst>
              </p:cNvPr>
              <p:cNvSpPr/>
              <p:nvPr/>
            </p:nvSpPr>
            <p:spPr>
              <a:xfrm>
                <a:off x="7443280" y="3789938"/>
                <a:ext cx="3788922" cy="890787"/>
              </a:xfrm>
              <a:prstGeom prst="rect">
                <a:avLst/>
              </a:prstGeom>
            </p:spPr>
            <p:style>
              <a:lnRef idx="0">
                <a:schemeClr val="dk1"/>
              </a:lnRef>
              <a:fillRef idx="3">
                <a:schemeClr val="dk1"/>
              </a:fillRef>
              <a:effectRef idx="3">
                <a:schemeClr val="dk1"/>
              </a:effectRef>
              <a:fontRef idx="minor">
                <a:schemeClr val="lt1"/>
              </a:fontRef>
            </p:style>
            <p:txBody>
              <a:bodyPr rtlCol="1" anchor="ctr"/>
              <a:lstStyle/>
              <a:p>
                <a:r>
                  <a:rPr lang="en-US" b="1" dirty="0"/>
                  <a:t>ApplyLUTonGrayImage</a:t>
                </a:r>
              </a:p>
              <a:p>
                <a:r>
                  <a:rPr lang="en-US" dirty="0"/>
                  <a:t> </a:t>
                </a:r>
                <a14:m>
                  <m:oMath xmlns:m="http://schemas.openxmlformats.org/officeDocument/2006/math">
                    <m:r>
                      <a:rPr lang="en-US" dirty="0">
                        <a:latin typeface="Cambria Math" panose="02040503050406030204" pitchFamily="18" charset="0"/>
                      </a:rPr>
                      <m:t>→</m:t>
                    </m:r>
                  </m:oMath>
                </a14:m>
                <a:r>
                  <a:rPr lang="en-US" dirty="0"/>
                  <a:t> a function that applies the created LUT on the ProccesIMG  </a:t>
                </a:r>
                <a:endParaRPr lang="he-IL" dirty="0"/>
              </a:p>
            </p:txBody>
          </p:sp>
        </mc:Choice>
        <mc:Fallback>
          <p:sp>
            <p:nvSpPr>
              <p:cNvPr id="27" name="Rectangle 26">
                <a:extLst>
                  <a:ext uri="{FF2B5EF4-FFF2-40B4-BE49-F238E27FC236}">
                    <a16:creationId xmlns:a16="http://schemas.microsoft.com/office/drawing/2014/main" id="{50D5EB13-1B0E-FBB0-FE75-14050946EF0A}"/>
                  </a:ext>
                </a:extLst>
              </p:cNvPr>
              <p:cNvSpPr>
                <a:spLocks noRot="1" noChangeAspect="1" noMove="1" noResize="1" noEditPoints="1" noAdjustHandles="1" noChangeArrowheads="1" noChangeShapeType="1" noTextEdit="1"/>
              </p:cNvSpPr>
              <p:nvPr/>
            </p:nvSpPr>
            <p:spPr>
              <a:xfrm>
                <a:off x="7443280" y="3789938"/>
                <a:ext cx="3788922" cy="890787"/>
              </a:xfrm>
              <a:prstGeom prst="rect">
                <a:avLst/>
              </a:prstGeom>
              <a:blipFill>
                <a:blip r:embed="rId5"/>
                <a:stretch>
                  <a:fillRect/>
                </a:stretch>
              </a:blipFill>
            </p:spPr>
            <p:txBody>
              <a:bodyPr/>
              <a:lstStyle/>
              <a:p>
                <a:r>
                  <a:rPr lang="he-IL">
                    <a:noFill/>
                  </a:rPr>
                  <a:t> </a:t>
                </a:r>
              </a:p>
            </p:txBody>
          </p:sp>
        </mc:Fallback>
      </mc:AlternateContent>
      <p:sp>
        <p:nvSpPr>
          <p:cNvPr id="29" name="Rectangle 28">
            <a:extLst>
              <a:ext uri="{FF2B5EF4-FFF2-40B4-BE49-F238E27FC236}">
                <a16:creationId xmlns:a16="http://schemas.microsoft.com/office/drawing/2014/main" id="{EA4AF3A7-8066-082F-2D70-13CBD8AB0244}"/>
              </a:ext>
            </a:extLst>
          </p:cNvPr>
          <p:cNvSpPr/>
          <p:nvPr/>
        </p:nvSpPr>
        <p:spPr>
          <a:xfrm>
            <a:off x="0" y="2293081"/>
            <a:ext cx="5418308" cy="716849"/>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p>
            <a:pPr algn="ctr"/>
            <a:r>
              <a:rPr lang="en-US" dirty="0"/>
              <a:t>Create a histogram and calculate the Cumulative Histogram (Integral Histogram) of the GrayImage [ ] [ ] </a:t>
            </a:r>
            <a:endParaRPr lang="he-IL" dirty="0"/>
          </a:p>
        </p:txBody>
      </p:sp>
      <p:sp>
        <p:nvSpPr>
          <p:cNvPr id="30" name="Arrow: Down 29">
            <a:extLst>
              <a:ext uri="{FF2B5EF4-FFF2-40B4-BE49-F238E27FC236}">
                <a16:creationId xmlns:a16="http://schemas.microsoft.com/office/drawing/2014/main" id="{35E90CC1-2941-F274-F69E-952434E20BDC}"/>
              </a:ext>
            </a:extLst>
          </p:cNvPr>
          <p:cNvSpPr/>
          <p:nvPr/>
        </p:nvSpPr>
        <p:spPr>
          <a:xfrm>
            <a:off x="2383279" y="3009930"/>
            <a:ext cx="496110" cy="716849"/>
          </a:xfrm>
          <a:prstGeom prst="down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71747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A8E2A64-EE59-58D8-D868-8DA83CA6B7B9}"/>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4</a:t>
            </a:fld>
            <a:endParaRPr lang="he-IL" sz="1600" dirty="0"/>
          </a:p>
        </p:txBody>
      </p:sp>
      <p:sp>
        <p:nvSpPr>
          <p:cNvPr id="2" name="Google Shape;104;p3">
            <a:extLst>
              <a:ext uri="{FF2B5EF4-FFF2-40B4-BE49-F238E27FC236}">
                <a16:creationId xmlns:a16="http://schemas.microsoft.com/office/drawing/2014/main" id="{E680A5C3-3A25-3ADE-F70E-03F30741B786}"/>
              </a:ext>
            </a:extLst>
          </p:cNvPr>
          <p:cNvSpPr txBox="1"/>
          <p:nvPr/>
        </p:nvSpPr>
        <p:spPr>
          <a:xfrm>
            <a:off x="1757463" y="0"/>
            <a:ext cx="8677072"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23.1 – </a:t>
            </a:r>
            <a:r>
              <a:rPr lang="en-US" sz="2800" b="1" u="sng" dirty="0">
                <a:solidFill>
                  <a:srgbClr val="0070C0"/>
                </a:solidFill>
                <a:latin typeface="Calibri"/>
                <a:ea typeface="Calibri"/>
                <a:cs typeface="Calibri"/>
                <a:sym typeface="Calibri"/>
              </a:rPr>
              <a:t>first important function – </a:t>
            </a:r>
            <a:r>
              <a:rPr lang="en-US" sz="2800" b="1" u="sng" dirty="0">
                <a:solidFill>
                  <a:srgbClr val="FF0000"/>
                </a:solidFill>
                <a:latin typeface="Calibri"/>
                <a:ea typeface="Calibri"/>
                <a:cs typeface="Calibri"/>
                <a:sym typeface="Calibri"/>
              </a:rPr>
              <a:t>fill_hist_and_calc_int</a:t>
            </a:r>
            <a:r>
              <a:rPr lang="en-US" sz="2800" b="1" u="sng" dirty="0">
                <a:solidFill>
                  <a:srgbClr val="0070C0"/>
                </a:solidFill>
                <a:latin typeface="Calibri"/>
                <a:ea typeface="Calibri"/>
                <a:cs typeface="Calibri"/>
                <a:sym typeface="Calibri"/>
              </a:rPr>
              <a:t> </a:t>
            </a:r>
            <a:endParaRPr sz="2800" b="0" i="0" u="sng" strike="noStrike" cap="none" dirty="0">
              <a:solidFill>
                <a:srgbClr val="FF0000"/>
              </a:solidFill>
              <a:latin typeface="Corben"/>
              <a:ea typeface="Corben"/>
              <a:cs typeface="Corben"/>
              <a:sym typeface="Corben"/>
            </a:endParaRPr>
          </a:p>
        </p:txBody>
      </p:sp>
      <p:pic>
        <p:nvPicPr>
          <p:cNvPr id="5" name="Picture 4">
            <a:extLst>
              <a:ext uri="{FF2B5EF4-FFF2-40B4-BE49-F238E27FC236}">
                <a16:creationId xmlns:a16="http://schemas.microsoft.com/office/drawing/2014/main" id="{79186358-B0D0-8ACF-F617-66CD9A41CB9D}"/>
              </a:ext>
            </a:extLst>
          </p:cNvPr>
          <p:cNvPicPr>
            <a:picLocks noChangeAspect="1"/>
          </p:cNvPicPr>
          <p:nvPr/>
        </p:nvPicPr>
        <p:blipFill>
          <a:blip r:embed="rId2"/>
          <a:stretch>
            <a:fillRect/>
          </a:stretch>
        </p:blipFill>
        <p:spPr>
          <a:xfrm>
            <a:off x="-1" y="838802"/>
            <a:ext cx="12192000" cy="3137589"/>
          </a:xfrm>
          <a:prstGeom prst="rect">
            <a:avLst/>
          </a:prstGeom>
        </p:spPr>
      </p:pic>
      <p:sp>
        <p:nvSpPr>
          <p:cNvPr id="7" name="TextBox 6">
            <a:extLst>
              <a:ext uri="{FF2B5EF4-FFF2-40B4-BE49-F238E27FC236}">
                <a16:creationId xmlns:a16="http://schemas.microsoft.com/office/drawing/2014/main" id="{A1434685-0109-58FC-722A-0FD3B8F5749B}"/>
              </a:ext>
            </a:extLst>
          </p:cNvPr>
          <p:cNvSpPr txBox="1"/>
          <p:nvPr/>
        </p:nvSpPr>
        <p:spPr>
          <a:xfrm>
            <a:off x="2636195" y="4087732"/>
            <a:ext cx="6531312" cy="92333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solidFill>
                  <a:schemeClr val="bg1"/>
                </a:solidFill>
              </a:rPr>
              <a:t>The Purpose of the </a:t>
            </a:r>
            <a:r>
              <a:rPr lang="en-US" sz="1800" b="1" dirty="0">
                <a:solidFill>
                  <a:schemeClr val="bg1"/>
                </a:solidFill>
                <a:latin typeface="Calibri"/>
                <a:ea typeface="Calibri"/>
                <a:cs typeface="Calibri"/>
                <a:sym typeface="Calibri"/>
              </a:rPr>
              <a:t>fill_hist_and_calc_int </a:t>
            </a:r>
            <a:r>
              <a:rPr lang="en-US" sz="1800" dirty="0">
                <a:solidFill>
                  <a:schemeClr val="bg1"/>
                </a:solidFill>
                <a:latin typeface="Calibri"/>
                <a:ea typeface="Calibri"/>
                <a:cs typeface="Calibri"/>
                <a:sym typeface="Calibri"/>
              </a:rPr>
              <a:t>function is</a:t>
            </a:r>
            <a:r>
              <a:rPr lang="en-US" dirty="0">
                <a:solidFill>
                  <a:schemeClr val="bg1"/>
                </a:solidFill>
              </a:rPr>
              <a:t> To calculate the histogram and integral histogram of a grayscale image, which are essential for the histogram equalization. </a:t>
            </a:r>
            <a:endParaRPr lang="he-IL" dirty="0">
              <a:solidFill>
                <a:schemeClr val="bg1"/>
              </a:solidFill>
            </a:endParaRPr>
          </a:p>
        </p:txBody>
      </p:sp>
      <p:sp>
        <p:nvSpPr>
          <p:cNvPr id="8" name="Arrow: Down 7">
            <a:extLst>
              <a:ext uri="{FF2B5EF4-FFF2-40B4-BE49-F238E27FC236}">
                <a16:creationId xmlns:a16="http://schemas.microsoft.com/office/drawing/2014/main" id="{277C091F-7A20-CDB5-5675-0C35CF166183}"/>
              </a:ext>
            </a:extLst>
          </p:cNvPr>
          <p:cNvSpPr/>
          <p:nvPr/>
        </p:nvSpPr>
        <p:spPr>
          <a:xfrm>
            <a:off x="5774986" y="5122403"/>
            <a:ext cx="642025" cy="8073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6945C7CE-4B3B-AAD0-C409-A667A9808A94}"/>
              </a:ext>
            </a:extLst>
          </p:cNvPr>
          <p:cNvSpPr/>
          <p:nvPr/>
        </p:nvSpPr>
        <p:spPr>
          <a:xfrm>
            <a:off x="2326935" y="6050605"/>
            <a:ext cx="7149831" cy="8073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For that assignment only the integral of the histogram is really needed. In 23.2 we will present the creation process of the LUT using the integral of histogram – that process is the histogram equalization   </a:t>
            </a:r>
            <a:endParaRPr lang="he-IL" dirty="0"/>
          </a:p>
        </p:txBody>
      </p:sp>
      <p:sp>
        <p:nvSpPr>
          <p:cNvPr id="11" name="TextBox 10">
            <a:extLst>
              <a:ext uri="{FF2B5EF4-FFF2-40B4-BE49-F238E27FC236}">
                <a16:creationId xmlns:a16="http://schemas.microsoft.com/office/drawing/2014/main" id="{FB934246-3FF1-98D1-A997-421A0D991C75}"/>
              </a:ext>
            </a:extLst>
          </p:cNvPr>
          <p:cNvSpPr txBox="1"/>
          <p:nvPr/>
        </p:nvSpPr>
        <p:spPr>
          <a:xfrm>
            <a:off x="6095998" y="1951062"/>
            <a:ext cx="5849567"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Iterate through each pixel in the image using pointer arithmetic to count the frequency of each pixel intensity.</a:t>
            </a:r>
            <a:endParaRPr lang="he-IL" dirty="0"/>
          </a:p>
        </p:txBody>
      </p:sp>
      <p:sp>
        <p:nvSpPr>
          <p:cNvPr id="12" name="Arrow: Right 11">
            <a:extLst>
              <a:ext uri="{FF2B5EF4-FFF2-40B4-BE49-F238E27FC236}">
                <a16:creationId xmlns:a16="http://schemas.microsoft.com/office/drawing/2014/main" id="{C6EFD37E-DBB7-7C7D-A3BF-5468876312E5}"/>
              </a:ext>
            </a:extLst>
          </p:cNvPr>
          <p:cNvSpPr/>
          <p:nvPr/>
        </p:nvSpPr>
        <p:spPr>
          <a:xfrm flipH="1">
            <a:off x="4536737" y="1951063"/>
            <a:ext cx="1365113" cy="646331"/>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5" name="TextBox 14">
            <a:extLst>
              <a:ext uri="{FF2B5EF4-FFF2-40B4-BE49-F238E27FC236}">
                <a16:creationId xmlns:a16="http://schemas.microsoft.com/office/drawing/2014/main" id="{E811392E-21C4-3808-E472-10ECAA7F2A0C}"/>
              </a:ext>
            </a:extLst>
          </p:cNvPr>
          <p:cNvSpPr txBox="1"/>
          <p:nvPr/>
        </p:nvSpPr>
        <p:spPr>
          <a:xfrm>
            <a:off x="6087893" y="1193390"/>
            <a:ext cx="5857672"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The histogram array is initialized to zero to ensure accurate frequency counts of pixel values.</a:t>
            </a:r>
            <a:endParaRPr lang="he-IL" dirty="0"/>
          </a:p>
        </p:txBody>
      </p:sp>
      <p:sp>
        <p:nvSpPr>
          <p:cNvPr id="16" name="Arrow: Right 15">
            <a:extLst>
              <a:ext uri="{FF2B5EF4-FFF2-40B4-BE49-F238E27FC236}">
                <a16:creationId xmlns:a16="http://schemas.microsoft.com/office/drawing/2014/main" id="{94FC8DA0-B72E-F62D-5A92-CF4BD97F2201}"/>
              </a:ext>
            </a:extLst>
          </p:cNvPr>
          <p:cNvSpPr/>
          <p:nvPr/>
        </p:nvSpPr>
        <p:spPr>
          <a:xfrm flipH="1">
            <a:off x="4536737" y="1193390"/>
            <a:ext cx="1365113" cy="646331"/>
          </a:xfrm>
          <a:prstGeom prst="rightArrow">
            <a:avLst/>
          </a:prstGeom>
        </p:spPr>
        <p:style>
          <a:lnRef idx="0">
            <a:schemeClr val="accent6"/>
          </a:lnRef>
          <a:fillRef idx="3">
            <a:schemeClr val="accent6"/>
          </a:fillRef>
          <a:effectRef idx="3">
            <a:schemeClr val="accent6"/>
          </a:effectRef>
          <a:fontRef idx="minor">
            <a:schemeClr val="lt1"/>
          </a:fontRef>
        </p:style>
        <p:txBody>
          <a:bodyPr rtlCol="1" anchor="ctr"/>
          <a:lstStyle/>
          <a:p>
            <a:pPr algn="ctr"/>
            <a:endParaRPr lang="he-IL"/>
          </a:p>
        </p:txBody>
      </p:sp>
      <p:sp>
        <p:nvSpPr>
          <p:cNvPr id="19" name="TextBox 18">
            <a:extLst>
              <a:ext uri="{FF2B5EF4-FFF2-40B4-BE49-F238E27FC236}">
                <a16:creationId xmlns:a16="http://schemas.microsoft.com/office/drawing/2014/main" id="{5B269622-AB97-9E61-BFA4-18FFA7403E2F}"/>
              </a:ext>
            </a:extLst>
          </p:cNvPr>
          <p:cNvSpPr txBox="1"/>
          <p:nvPr/>
        </p:nvSpPr>
        <p:spPr>
          <a:xfrm>
            <a:off x="6300481" y="2913014"/>
            <a:ext cx="5849567"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Compute the cumulative distribution of pixel intensities by summing the histogram values.</a:t>
            </a:r>
            <a:endParaRPr lang="he-IL" dirty="0"/>
          </a:p>
        </p:txBody>
      </p:sp>
      <p:sp>
        <p:nvSpPr>
          <p:cNvPr id="20" name="Arrow: Right 19">
            <a:extLst>
              <a:ext uri="{FF2B5EF4-FFF2-40B4-BE49-F238E27FC236}">
                <a16:creationId xmlns:a16="http://schemas.microsoft.com/office/drawing/2014/main" id="{8877F7DB-6268-5624-40C0-712C3E5CC121}"/>
              </a:ext>
            </a:extLst>
          </p:cNvPr>
          <p:cNvSpPr/>
          <p:nvPr/>
        </p:nvSpPr>
        <p:spPr>
          <a:xfrm flipH="1">
            <a:off x="4893417" y="2913014"/>
            <a:ext cx="1365113" cy="646331"/>
          </a:xfrm>
          <a:prstGeom prst="right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780846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A8E2A64-EE59-58D8-D868-8DA83CA6B7B9}"/>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5</a:t>
            </a:fld>
            <a:endParaRPr lang="he-IL" sz="1600" dirty="0"/>
          </a:p>
        </p:txBody>
      </p:sp>
      <p:sp>
        <p:nvSpPr>
          <p:cNvPr id="11" name="Google Shape;104;p3">
            <a:extLst>
              <a:ext uri="{FF2B5EF4-FFF2-40B4-BE49-F238E27FC236}">
                <a16:creationId xmlns:a16="http://schemas.microsoft.com/office/drawing/2014/main" id="{6A810C79-0459-595E-AC93-A87BA6CADB00}"/>
              </a:ext>
            </a:extLst>
          </p:cNvPr>
          <p:cNvSpPr txBox="1"/>
          <p:nvPr/>
        </p:nvSpPr>
        <p:spPr>
          <a:xfrm>
            <a:off x="2247089" y="0"/>
            <a:ext cx="7351679"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23.2 – </a:t>
            </a:r>
            <a:r>
              <a:rPr lang="en-US" sz="2800" b="1" u="sng" dirty="0">
                <a:solidFill>
                  <a:srgbClr val="0070C0"/>
                </a:solidFill>
                <a:latin typeface="Calibri"/>
                <a:ea typeface="Calibri"/>
                <a:cs typeface="Calibri"/>
                <a:sym typeface="Calibri"/>
              </a:rPr>
              <a:t>second important function – </a:t>
            </a:r>
            <a:r>
              <a:rPr lang="en-US" sz="2800" b="1" u="sng" dirty="0">
                <a:solidFill>
                  <a:srgbClr val="FF0000"/>
                </a:solidFill>
                <a:latin typeface="Calibri"/>
                <a:ea typeface="Calibri"/>
                <a:cs typeface="Calibri"/>
                <a:sym typeface="Calibri"/>
              </a:rPr>
              <a:t>InitHISTLUT</a:t>
            </a:r>
            <a:r>
              <a:rPr lang="en-US" sz="2800" b="1" u="sng" dirty="0">
                <a:solidFill>
                  <a:srgbClr val="0070C0"/>
                </a:solidFill>
                <a:latin typeface="Calibri"/>
                <a:ea typeface="Calibri"/>
                <a:cs typeface="Calibri"/>
                <a:sym typeface="Calibri"/>
              </a:rPr>
              <a:t> </a:t>
            </a:r>
            <a:endParaRPr sz="2800" b="0" i="0" u="sng" strike="noStrike" cap="none" dirty="0">
              <a:solidFill>
                <a:srgbClr val="FF0000"/>
              </a:solidFill>
              <a:latin typeface="Corben"/>
              <a:ea typeface="Corben"/>
              <a:cs typeface="Corben"/>
              <a:sym typeface="Corben"/>
            </a:endParaRPr>
          </a:p>
        </p:txBody>
      </p:sp>
      <p:pic>
        <p:nvPicPr>
          <p:cNvPr id="13" name="Picture 12">
            <a:extLst>
              <a:ext uri="{FF2B5EF4-FFF2-40B4-BE49-F238E27FC236}">
                <a16:creationId xmlns:a16="http://schemas.microsoft.com/office/drawing/2014/main" id="{3C0A39E5-9EFA-A3B0-88D2-1708DADFD19D}"/>
              </a:ext>
            </a:extLst>
          </p:cNvPr>
          <p:cNvPicPr>
            <a:picLocks noChangeAspect="1"/>
          </p:cNvPicPr>
          <p:nvPr/>
        </p:nvPicPr>
        <p:blipFill>
          <a:blip r:embed="rId2"/>
          <a:stretch>
            <a:fillRect/>
          </a:stretch>
        </p:blipFill>
        <p:spPr>
          <a:xfrm>
            <a:off x="498567" y="1035692"/>
            <a:ext cx="11194865" cy="2393308"/>
          </a:xfrm>
          <a:prstGeom prst="rect">
            <a:avLst/>
          </a:prstGeom>
        </p:spPr>
      </p:pic>
      <p:sp>
        <p:nvSpPr>
          <p:cNvPr id="14" name="TextBox 13">
            <a:extLst>
              <a:ext uri="{FF2B5EF4-FFF2-40B4-BE49-F238E27FC236}">
                <a16:creationId xmlns:a16="http://schemas.microsoft.com/office/drawing/2014/main" id="{F4A9A263-3B3C-2A19-ED48-01CA637FACB3}"/>
              </a:ext>
            </a:extLst>
          </p:cNvPr>
          <p:cNvSpPr txBox="1"/>
          <p:nvPr/>
        </p:nvSpPr>
        <p:spPr>
          <a:xfrm>
            <a:off x="2657272" y="3723075"/>
            <a:ext cx="6531312" cy="1754326"/>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solidFill>
                  <a:schemeClr val="bg1"/>
                </a:solidFill>
              </a:rPr>
              <a:t>The Purpose of </a:t>
            </a:r>
            <a:r>
              <a:rPr lang="en-US" b="1" dirty="0">
                <a:solidFill>
                  <a:srgbClr val="FF0000"/>
                </a:solidFill>
              </a:rPr>
              <a:t>InitHISTLUT</a:t>
            </a:r>
            <a:r>
              <a:rPr lang="en-US" dirty="0">
                <a:solidFill>
                  <a:schemeClr val="bg1"/>
                </a:solidFill>
              </a:rPr>
              <a:t> </a:t>
            </a:r>
            <a:r>
              <a:rPr lang="en-US" sz="1800" dirty="0">
                <a:solidFill>
                  <a:schemeClr val="bg1"/>
                </a:solidFill>
                <a:latin typeface="Calibri"/>
                <a:ea typeface="Calibri"/>
                <a:cs typeface="Calibri"/>
                <a:sym typeface="Calibri"/>
              </a:rPr>
              <a:t>function is</a:t>
            </a:r>
            <a:r>
              <a:rPr lang="en-US" dirty="0">
                <a:solidFill>
                  <a:schemeClr val="bg1"/>
                </a:solidFill>
              </a:rPr>
              <a:t> perform the histogram equalization process. The function takes as inputs the (already filled) integral of histogram (created before) and an empty array as LUT -  it </a:t>
            </a:r>
            <a:r>
              <a:rPr lang="en-US" dirty="0"/>
              <a:t>Iterate through each possible pixel intensity value and calculate the corresponding new intensity value using the integral histogram and the normalization factor.</a:t>
            </a:r>
            <a:endParaRPr lang="he-IL" dirty="0">
              <a:solidFill>
                <a:schemeClr val="bg1"/>
              </a:solidFill>
            </a:endParaRPr>
          </a:p>
        </p:txBody>
      </p:sp>
    </p:spTree>
    <p:extLst>
      <p:ext uri="{BB962C8B-B14F-4D97-AF65-F5344CB8AC3E}">
        <p14:creationId xmlns:p14="http://schemas.microsoft.com/office/powerpoint/2010/main" val="2664234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A8E2A64-EE59-58D8-D868-8DA83CA6B7B9}"/>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6</a:t>
            </a:fld>
            <a:endParaRPr lang="he-IL" sz="1600" dirty="0"/>
          </a:p>
        </p:txBody>
      </p:sp>
      <p:sp>
        <p:nvSpPr>
          <p:cNvPr id="2" name="Google Shape;104;p3">
            <a:extLst>
              <a:ext uri="{FF2B5EF4-FFF2-40B4-BE49-F238E27FC236}">
                <a16:creationId xmlns:a16="http://schemas.microsoft.com/office/drawing/2014/main" id="{466FD18F-0C63-F59B-C398-AB74E7B0E24E}"/>
              </a:ext>
            </a:extLst>
          </p:cNvPr>
          <p:cNvSpPr txBox="1"/>
          <p:nvPr/>
        </p:nvSpPr>
        <p:spPr>
          <a:xfrm>
            <a:off x="1770027" y="77821"/>
            <a:ext cx="8651943"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23.3 – </a:t>
            </a:r>
            <a:r>
              <a:rPr lang="en-US" sz="2800" b="1" u="sng" dirty="0">
                <a:solidFill>
                  <a:srgbClr val="0070C0"/>
                </a:solidFill>
                <a:latin typeface="Calibri"/>
                <a:ea typeface="Calibri"/>
                <a:cs typeface="Calibri"/>
                <a:sym typeface="Calibri"/>
              </a:rPr>
              <a:t>third important function – </a:t>
            </a:r>
            <a:r>
              <a:rPr lang="en-US" sz="2800" b="1" u="sng" dirty="0">
                <a:solidFill>
                  <a:srgbClr val="FF0000"/>
                </a:solidFill>
                <a:latin typeface="Calibri"/>
                <a:ea typeface="Calibri"/>
                <a:cs typeface="Calibri"/>
                <a:sym typeface="Calibri"/>
              </a:rPr>
              <a:t>ApplyLUTOnGrayImage</a:t>
            </a:r>
            <a:r>
              <a:rPr lang="en-US" sz="2800" b="1" u="sng" dirty="0">
                <a:solidFill>
                  <a:srgbClr val="0070C0"/>
                </a:solidFill>
                <a:latin typeface="Calibri"/>
                <a:ea typeface="Calibri"/>
                <a:cs typeface="Calibri"/>
                <a:sym typeface="Calibri"/>
              </a:rPr>
              <a:t> </a:t>
            </a:r>
            <a:endParaRPr sz="2800" b="0" i="0" u="sng" strike="noStrike" cap="none" dirty="0">
              <a:solidFill>
                <a:srgbClr val="FF0000"/>
              </a:solidFill>
              <a:latin typeface="Corben"/>
              <a:ea typeface="Corben"/>
              <a:cs typeface="Corben"/>
              <a:sym typeface="Corben"/>
            </a:endParaRPr>
          </a:p>
        </p:txBody>
      </p:sp>
      <p:pic>
        <p:nvPicPr>
          <p:cNvPr id="5" name="Picture 4">
            <a:extLst>
              <a:ext uri="{FF2B5EF4-FFF2-40B4-BE49-F238E27FC236}">
                <a16:creationId xmlns:a16="http://schemas.microsoft.com/office/drawing/2014/main" id="{C6EDBA8A-5A91-D162-09E3-1658EEAB5D22}"/>
              </a:ext>
            </a:extLst>
          </p:cNvPr>
          <p:cNvPicPr>
            <a:picLocks noChangeAspect="1"/>
          </p:cNvPicPr>
          <p:nvPr/>
        </p:nvPicPr>
        <p:blipFill>
          <a:blip r:embed="rId2"/>
          <a:stretch>
            <a:fillRect/>
          </a:stretch>
        </p:blipFill>
        <p:spPr>
          <a:xfrm>
            <a:off x="873917" y="1225685"/>
            <a:ext cx="10444164" cy="1777730"/>
          </a:xfrm>
          <a:prstGeom prst="rect">
            <a:avLst/>
          </a:prstGeom>
        </p:spPr>
      </p:pic>
      <p:sp>
        <p:nvSpPr>
          <p:cNvPr id="7" name="TextBox 6">
            <a:extLst>
              <a:ext uri="{FF2B5EF4-FFF2-40B4-BE49-F238E27FC236}">
                <a16:creationId xmlns:a16="http://schemas.microsoft.com/office/drawing/2014/main" id="{E301B1E6-08C1-6C29-6052-516DC9443D86}"/>
              </a:ext>
            </a:extLst>
          </p:cNvPr>
          <p:cNvSpPr txBox="1"/>
          <p:nvPr/>
        </p:nvSpPr>
        <p:spPr>
          <a:xfrm>
            <a:off x="2772787" y="3550596"/>
            <a:ext cx="6646424" cy="92333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defPPr>
              <a:defRPr lang="he-IL"/>
            </a:defPPr>
            <a:lvl1pPr>
              <a:defRPr>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This function applies the previously created LUT to the image.</a:t>
            </a:r>
          </a:p>
          <a:p>
            <a:r>
              <a:rPr lang="en-US" dirty="0"/>
              <a:t>The purpose is to transform the original pixel values to new values based on the LUT for histogram equalization.</a:t>
            </a:r>
            <a:endParaRPr lang="he-IL" dirty="0"/>
          </a:p>
        </p:txBody>
      </p:sp>
    </p:spTree>
    <p:extLst>
      <p:ext uri="{BB962C8B-B14F-4D97-AF65-F5344CB8AC3E}">
        <p14:creationId xmlns:p14="http://schemas.microsoft.com/office/powerpoint/2010/main" val="408845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0499A41-0ECE-DA3F-96B9-44816B4775CD}"/>
              </a:ext>
            </a:extLst>
          </p:cNvPr>
          <p:cNvGrpSpPr/>
          <p:nvPr/>
        </p:nvGrpSpPr>
        <p:grpSpPr>
          <a:xfrm>
            <a:off x="1517515" y="447713"/>
            <a:ext cx="8482519" cy="6410287"/>
            <a:chOff x="0" y="0"/>
            <a:chExt cx="9230320" cy="6857759"/>
          </a:xfrm>
        </p:grpSpPr>
        <p:pic>
          <p:nvPicPr>
            <p:cNvPr id="5" name="Picture 4">
              <a:extLst>
                <a:ext uri="{FF2B5EF4-FFF2-40B4-BE49-F238E27FC236}">
                  <a16:creationId xmlns:a16="http://schemas.microsoft.com/office/drawing/2014/main" id="{449D499A-9072-B370-A3C4-04447EBBF463}"/>
                </a:ext>
              </a:extLst>
            </p:cNvPr>
            <p:cNvPicPr>
              <a:picLocks noChangeAspect="1"/>
            </p:cNvPicPr>
            <p:nvPr/>
          </p:nvPicPr>
          <p:blipFill rotWithShape="1">
            <a:blip r:embed="rId2"/>
            <a:srcRect t="8824"/>
            <a:stretch/>
          </p:blipFill>
          <p:spPr>
            <a:xfrm>
              <a:off x="0" y="0"/>
              <a:ext cx="9230320" cy="5428034"/>
            </a:xfrm>
            <a:prstGeom prst="rect">
              <a:avLst/>
            </a:prstGeom>
          </p:spPr>
        </p:pic>
        <p:pic>
          <p:nvPicPr>
            <p:cNvPr id="7" name="Picture 6">
              <a:extLst>
                <a:ext uri="{FF2B5EF4-FFF2-40B4-BE49-F238E27FC236}">
                  <a16:creationId xmlns:a16="http://schemas.microsoft.com/office/drawing/2014/main" id="{46A68053-EF67-E672-70B2-D1C9D97D6656}"/>
                </a:ext>
              </a:extLst>
            </p:cNvPr>
            <p:cNvPicPr>
              <a:picLocks noChangeAspect="1"/>
            </p:cNvPicPr>
            <p:nvPr/>
          </p:nvPicPr>
          <p:blipFill>
            <a:blip r:embed="rId3"/>
            <a:stretch>
              <a:fillRect/>
            </a:stretch>
          </p:blipFill>
          <p:spPr>
            <a:xfrm>
              <a:off x="29184" y="5428034"/>
              <a:ext cx="8142051" cy="1429725"/>
            </a:xfrm>
            <a:prstGeom prst="rect">
              <a:avLst/>
            </a:prstGeom>
          </p:spPr>
        </p:pic>
      </p:grpSp>
      <p:sp>
        <p:nvSpPr>
          <p:cNvPr id="9" name="Google Shape;104;p3">
            <a:extLst>
              <a:ext uri="{FF2B5EF4-FFF2-40B4-BE49-F238E27FC236}">
                <a16:creationId xmlns:a16="http://schemas.microsoft.com/office/drawing/2014/main" id="{29B3C357-E56F-0E87-390B-6EC838230022}"/>
              </a:ext>
            </a:extLst>
          </p:cNvPr>
          <p:cNvSpPr txBox="1"/>
          <p:nvPr/>
        </p:nvSpPr>
        <p:spPr>
          <a:xfrm>
            <a:off x="1643772" y="-75467"/>
            <a:ext cx="8904456"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23.4 – </a:t>
            </a:r>
            <a:r>
              <a:rPr lang="en-US" sz="2800" b="1" u="sng" dirty="0">
                <a:solidFill>
                  <a:srgbClr val="0070C0"/>
                </a:solidFill>
                <a:latin typeface="Calibri"/>
                <a:ea typeface="Calibri"/>
                <a:cs typeface="Calibri"/>
                <a:sym typeface="Calibri"/>
              </a:rPr>
              <a:t>fourth important function – </a:t>
            </a:r>
            <a:r>
              <a:rPr lang="en-US" sz="2800" b="1" u="sng" dirty="0">
                <a:solidFill>
                  <a:srgbClr val="FF0000"/>
                </a:solidFill>
                <a:latin typeface="Calibri"/>
                <a:ea typeface="Calibri"/>
                <a:cs typeface="Calibri"/>
                <a:sym typeface="Calibri"/>
              </a:rPr>
              <a:t>the “main” function</a:t>
            </a:r>
            <a:r>
              <a:rPr lang="en-US" sz="2800" b="1" u="sng" dirty="0">
                <a:solidFill>
                  <a:srgbClr val="0070C0"/>
                </a:solidFill>
                <a:latin typeface="Calibri"/>
                <a:ea typeface="Calibri"/>
                <a:cs typeface="Calibri"/>
                <a:sym typeface="Calibri"/>
              </a:rPr>
              <a:t> </a:t>
            </a:r>
            <a:endParaRPr sz="2800" b="0" i="0" u="sng" strike="noStrike" cap="none" dirty="0">
              <a:solidFill>
                <a:srgbClr val="FF0000"/>
              </a:solidFill>
              <a:latin typeface="Corben"/>
              <a:ea typeface="Corben"/>
              <a:cs typeface="Corben"/>
              <a:sym typeface="Corben"/>
            </a:endParaRPr>
          </a:p>
        </p:txBody>
      </p:sp>
    </p:spTree>
    <p:extLst>
      <p:ext uri="{BB962C8B-B14F-4D97-AF65-F5344CB8AC3E}">
        <p14:creationId xmlns:p14="http://schemas.microsoft.com/office/powerpoint/2010/main" val="2119543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A8E2A64-EE59-58D8-D868-8DA83CA6B7B9}"/>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8</a:t>
            </a:fld>
            <a:endParaRPr lang="he-IL" sz="1600" dirty="0"/>
          </a:p>
        </p:txBody>
      </p:sp>
      <p:sp>
        <p:nvSpPr>
          <p:cNvPr id="2" name="Google Shape;104;p3">
            <a:extLst>
              <a:ext uri="{FF2B5EF4-FFF2-40B4-BE49-F238E27FC236}">
                <a16:creationId xmlns:a16="http://schemas.microsoft.com/office/drawing/2014/main" id="{B56932B4-1F6B-0334-CA4E-48C20978DBC2}"/>
              </a:ext>
            </a:extLst>
          </p:cNvPr>
          <p:cNvSpPr txBox="1"/>
          <p:nvPr/>
        </p:nvSpPr>
        <p:spPr>
          <a:xfrm>
            <a:off x="2488663" y="-47491"/>
            <a:ext cx="7310333"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23.5 – </a:t>
            </a:r>
            <a:r>
              <a:rPr lang="en-US" sz="2800" b="1" u="sng" dirty="0">
                <a:solidFill>
                  <a:srgbClr val="0070C0"/>
                </a:solidFill>
                <a:latin typeface="Calibri"/>
                <a:ea typeface="Calibri"/>
                <a:cs typeface="Calibri"/>
                <a:sym typeface="Calibri"/>
              </a:rPr>
              <a:t>demonstration using profiler – </a:t>
            </a:r>
            <a:r>
              <a:rPr lang="en-US" sz="2800" b="1" u="sng" dirty="0">
                <a:solidFill>
                  <a:srgbClr val="FF0000"/>
                </a:solidFill>
                <a:latin typeface="Calibri"/>
                <a:cs typeface="Calibri"/>
                <a:sym typeface="Calibri"/>
              </a:rPr>
              <a:t>part 1/5</a:t>
            </a:r>
            <a:endParaRPr sz="2800" b="1" u="sng" dirty="0">
              <a:solidFill>
                <a:srgbClr val="FF0000"/>
              </a:solidFill>
              <a:latin typeface="Calibri"/>
              <a:cs typeface="Calibri"/>
              <a:sym typeface="Corben"/>
            </a:endParaRPr>
          </a:p>
        </p:txBody>
      </p:sp>
      <p:pic>
        <p:nvPicPr>
          <p:cNvPr id="5" name="Picture 4">
            <a:extLst>
              <a:ext uri="{FF2B5EF4-FFF2-40B4-BE49-F238E27FC236}">
                <a16:creationId xmlns:a16="http://schemas.microsoft.com/office/drawing/2014/main" id="{88A3359E-646A-3753-B5D6-64435C0BBEE0}"/>
              </a:ext>
            </a:extLst>
          </p:cNvPr>
          <p:cNvPicPr>
            <a:picLocks noChangeAspect="1"/>
          </p:cNvPicPr>
          <p:nvPr/>
        </p:nvPicPr>
        <p:blipFill>
          <a:blip r:embed="rId3"/>
          <a:stretch>
            <a:fillRect/>
          </a:stretch>
        </p:blipFill>
        <p:spPr>
          <a:xfrm>
            <a:off x="10109066" y="1144510"/>
            <a:ext cx="2104728" cy="2172622"/>
          </a:xfrm>
          <a:prstGeom prst="rect">
            <a:avLst/>
          </a:prstGeom>
        </p:spPr>
      </p:pic>
      <p:pic>
        <p:nvPicPr>
          <p:cNvPr id="7" name="Picture 6">
            <a:extLst>
              <a:ext uri="{FF2B5EF4-FFF2-40B4-BE49-F238E27FC236}">
                <a16:creationId xmlns:a16="http://schemas.microsoft.com/office/drawing/2014/main" id="{9124B3A9-C052-B75D-D843-3AF09B52406B}"/>
              </a:ext>
            </a:extLst>
          </p:cNvPr>
          <p:cNvPicPr>
            <a:picLocks noChangeAspect="1"/>
          </p:cNvPicPr>
          <p:nvPr/>
        </p:nvPicPr>
        <p:blipFill>
          <a:blip r:embed="rId4"/>
          <a:stretch>
            <a:fillRect/>
          </a:stretch>
        </p:blipFill>
        <p:spPr>
          <a:xfrm>
            <a:off x="6385149" y="4608469"/>
            <a:ext cx="4776281" cy="2210042"/>
          </a:xfrm>
          <a:prstGeom prst="rect">
            <a:avLst/>
          </a:prstGeom>
        </p:spPr>
      </p:pic>
      <p:pic>
        <p:nvPicPr>
          <p:cNvPr id="9" name="Picture 8">
            <a:extLst>
              <a:ext uri="{FF2B5EF4-FFF2-40B4-BE49-F238E27FC236}">
                <a16:creationId xmlns:a16="http://schemas.microsoft.com/office/drawing/2014/main" id="{1E795F42-78B8-EDE0-7CE5-2625E8BDD40D}"/>
              </a:ext>
            </a:extLst>
          </p:cNvPr>
          <p:cNvPicPr>
            <a:picLocks noChangeAspect="1"/>
          </p:cNvPicPr>
          <p:nvPr/>
        </p:nvPicPr>
        <p:blipFill>
          <a:blip r:embed="rId5"/>
          <a:stretch>
            <a:fillRect/>
          </a:stretch>
        </p:blipFill>
        <p:spPr>
          <a:xfrm>
            <a:off x="5661495" y="1106686"/>
            <a:ext cx="4202349" cy="3122847"/>
          </a:xfrm>
          <a:prstGeom prst="rect">
            <a:avLst/>
          </a:prstGeom>
        </p:spPr>
      </p:pic>
      <p:sp>
        <p:nvSpPr>
          <p:cNvPr id="10" name="Rectangle 9">
            <a:extLst>
              <a:ext uri="{FF2B5EF4-FFF2-40B4-BE49-F238E27FC236}">
                <a16:creationId xmlns:a16="http://schemas.microsoft.com/office/drawing/2014/main" id="{C182EBE3-90D6-49EA-BBFC-8C8D1C1745E4}"/>
              </a:ext>
            </a:extLst>
          </p:cNvPr>
          <p:cNvSpPr/>
          <p:nvPr/>
        </p:nvSpPr>
        <p:spPr>
          <a:xfrm>
            <a:off x="6997433" y="711877"/>
            <a:ext cx="1313234" cy="2854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A230.bmp</a:t>
            </a:r>
            <a:endParaRPr lang="he-IL" dirty="0"/>
          </a:p>
        </p:txBody>
      </p:sp>
      <p:sp>
        <p:nvSpPr>
          <p:cNvPr id="13" name="Rectangle 12">
            <a:extLst>
              <a:ext uri="{FF2B5EF4-FFF2-40B4-BE49-F238E27FC236}">
                <a16:creationId xmlns:a16="http://schemas.microsoft.com/office/drawing/2014/main" id="{9687F4C8-3F4D-9903-5557-C230E6925DB5}"/>
              </a:ext>
            </a:extLst>
          </p:cNvPr>
          <p:cNvSpPr/>
          <p:nvPr/>
        </p:nvSpPr>
        <p:spPr>
          <a:xfrm>
            <a:off x="1014922" y="697509"/>
            <a:ext cx="1473741" cy="2985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A20gray.bmp</a:t>
            </a:r>
            <a:endParaRPr lang="he-IL" dirty="0"/>
          </a:p>
        </p:txBody>
      </p:sp>
      <p:sp>
        <p:nvSpPr>
          <p:cNvPr id="14" name="Arrow: Right 13">
            <a:extLst>
              <a:ext uri="{FF2B5EF4-FFF2-40B4-BE49-F238E27FC236}">
                <a16:creationId xmlns:a16="http://schemas.microsoft.com/office/drawing/2014/main" id="{99583D9F-461F-24CE-C815-2595701EBEB5}"/>
              </a:ext>
            </a:extLst>
          </p:cNvPr>
          <p:cNvSpPr/>
          <p:nvPr/>
        </p:nvSpPr>
        <p:spPr>
          <a:xfrm>
            <a:off x="4270594" y="2230821"/>
            <a:ext cx="1282018" cy="9630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After process</a:t>
            </a:r>
            <a:endParaRPr lang="he-IL" dirty="0"/>
          </a:p>
        </p:txBody>
      </p:sp>
      <p:pic>
        <p:nvPicPr>
          <p:cNvPr id="15" name="Picture 14">
            <a:extLst>
              <a:ext uri="{FF2B5EF4-FFF2-40B4-BE49-F238E27FC236}">
                <a16:creationId xmlns:a16="http://schemas.microsoft.com/office/drawing/2014/main" id="{7FAFD83F-39F5-0D8D-50EE-4BC2D499F9F8}"/>
              </a:ext>
            </a:extLst>
          </p:cNvPr>
          <p:cNvPicPr>
            <a:picLocks noChangeAspect="1"/>
          </p:cNvPicPr>
          <p:nvPr/>
        </p:nvPicPr>
        <p:blipFill>
          <a:blip r:embed="rId6"/>
          <a:stretch>
            <a:fillRect/>
          </a:stretch>
        </p:blipFill>
        <p:spPr>
          <a:xfrm>
            <a:off x="-40638" y="1087351"/>
            <a:ext cx="4202349" cy="3142182"/>
          </a:xfrm>
          <a:prstGeom prst="rect">
            <a:avLst/>
          </a:prstGeom>
        </p:spPr>
      </p:pic>
      <p:sp>
        <p:nvSpPr>
          <p:cNvPr id="19" name="TextBox 18">
            <a:extLst>
              <a:ext uri="{FF2B5EF4-FFF2-40B4-BE49-F238E27FC236}">
                <a16:creationId xmlns:a16="http://schemas.microsoft.com/office/drawing/2014/main" id="{9B672073-3C35-FFBD-5AE3-A3E6B56E8116}"/>
              </a:ext>
            </a:extLst>
          </p:cNvPr>
          <p:cNvSpPr txBox="1"/>
          <p:nvPr/>
        </p:nvSpPr>
        <p:spPr>
          <a:xfrm>
            <a:off x="886980" y="4948991"/>
            <a:ext cx="4869506" cy="92333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l"/>
            <a:r>
              <a:rPr lang="en-US" sz="1800" dirty="0"/>
              <a:t>We can see that after activating the "Histogram Equalization" the image changed slightly in that it came out a little darker and sharper.</a:t>
            </a:r>
            <a:endParaRPr lang="he-IL" sz="1800" dirty="0"/>
          </a:p>
        </p:txBody>
      </p:sp>
    </p:spTree>
    <p:extLst>
      <p:ext uri="{BB962C8B-B14F-4D97-AF65-F5344CB8AC3E}">
        <p14:creationId xmlns:p14="http://schemas.microsoft.com/office/powerpoint/2010/main" val="3382414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A8E2A64-EE59-58D8-D868-8DA83CA6B7B9}"/>
              </a:ext>
            </a:extLst>
          </p:cNvPr>
          <p:cNvSpPr>
            <a:spLocks noGrp="1"/>
          </p:cNvSpPr>
          <p:nvPr>
            <p:ph type="sldNum" sz="quarter" idx="12"/>
          </p:nvPr>
        </p:nvSpPr>
        <p:spPr>
          <a:xfrm>
            <a:off x="11879094" y="0"/>
            <a:ext cx="312906" cy="365125"/>
          </a:xfrm>
        </p:spPr>
        <p:txBody>
          <a:bodyPr/>
          <a:lstStyle/>
          <a:p>
            <a:fld id="{1E5BF412-EFCF-4C51-A2DF-B419076696E3}" type="slidenum">
              <a:rPr lang="he-IL" sz="1600" smtClean="0"/>
              <a:t>9</a:t>
            </a:fld>
            <a:endParaRPr lang="he-IL" sz="1600" dirty="0"/>
          </a:p>
        </p:txBody>
      </p:sp>
      <p:sp>
        <p:nvSpPr>
          <p:cNvPr id="2" name="Google Shape;104;p3">
            <a:extLst>
              <a:ext uri="{FF2B5EF4-FFF2-40B4-BE49-F238E27FC236}">
                <a16:creationId xmlns:a16="http://schemas.microsoft.com/office/drawing/2014/main" id="{F394F430-918D-7E88-58F5-4DDD32AF3457}"/>
              </a:ext>
            </a:extLst>
          </p:cNvPr>
          <p:cNvSpPr txBox="1"/>
          <p:nvPr/>
        </p:nvSpPr>
        <p:spPr>
          <a:xfrm>
            <a:off x="2488663" y="-47491"/>
            <a:ext cx="7310333"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23.5 – </a:t>
            </a:r>
            <a:r>
              <a:rPr lang="en-US" sz="2800" b="1" u="sng" dirty="0">
                <a:solidFill>
                  <a:srgbClr val="0070C0"/>
                </a:solidFill>
                <a:latin typeface="Calibri"/>
                <a:ea typeface="Calibri"/>
                <a:cs typeface="Calibri"/>
                <a:sym typeface="Calibri"/>
              </a:rPr>
              <a:t>demonstration using profiler – </a:t>
            </a:r>
            <a:r>
              <a:rPr lang="en-US" sz="2800" b="1" u="sng" dirty="0">
                <a:solidFill>
                  <a:srgbClr val="FF0000"/>
                </a:solidFill>
                <a:latin typeface="Calibri"/>
                <a:cs typeface="Calibri"/>
                <a:sym typeface="Calibri"/>
              </a:rPr>
              <a:t>part 2/5</a:t>
            </a:r>
            <a:endParaRPr sz="2800" b="1" u="sng" dirty="0">
              <a:solidFill>
                <a:srgbClr val="FF0000"/>
              </a:solidFill>
              <a:latin typeface="Calibri"/>
              <a:cs typeface="Calibri"/>
              <a:sym typeface="Corben"/>
            </a:endParaRPr>
          </a:p>
        </p:txBody>
      </p:sp>
      <p:pic>
        <p:nvPicPr>
          <p:cNvPr id="5" name="Picture 4">
            <a:extLst>
              <a:ext uri="{FF2B5EF4-FFF2-40B4-BE49-F238E27FC236}">
                <a16:creationId xmlns:a16="http://schemas.microsoft.com/office/drawing/2014/main" id="{61C6F1CE-0ECE-BCE8-E092-419963E43DC3}"/>
              </a:ext>
            </a:extLst>
          </p:cNvPr>
          <p:cNvPicPr>
            <a:picLocks noChangeAspect="1"/>
          </p:cNvPicPr>
          <p:nvPr/>
        </p:nvPicPr>
        <p:blipFill>
          <a:blip r:embed="rId2"/>
          <a:stretch>
            <a:fillRect/>
          </a:stretch>
        </p:blipFill>
        <p:spPr>
          <a:xfrm>
            <a:off x="10011858" y="939505"/>
            <a:ext cx="2180142" cy="2432911"/>
          </a:xfrm>
          <a:prstGeom prst="rect">
            <a:avLst/>
          </a:prstGeom>
        </p:spPr>
      </p:pic>
      <p:pic>
        <p:nvPicPr>
          <p:cNvPr id="7" name="Picture 6">
            <a:extLst>
              <a:ext uri="{FF2B5EF4-FFF2-40B4-BE49-F238E27FC236}">
                <a16:creationId xmlns:a16="http://schemas.microsoft.com/office/drawing/2014/main" id="{ED4F4985-AEFC-4348-8C04-D1D35122A153}"/>
              </a:ext>
            </a:extLst>
          </p:cNvPr>
          <p:cNvPicPr>
            <a:picLocks noChangeAspect="1"/>
          </p:cNvPicPr>
          <p:nvPr/>
        </p:nvPicPr>
        <p:blipFill>
          <a:blip r:embed="rId3"/>
          <a:stretch>
            <a:fillRect/>
          </a:stretch>
        </p:blipFill>
        <p:spPr>
          <a:xfrm>
            <a:off x="6523141" y="4309876"/>
            <a:ext cx="5668859" cy="2548124"/>
          </a:xfrm>
          <a:prstGeom prst="rect">
            <a:avLst/>
          </a:prstGeom>
        </p:spPr>
      </p:pic>
      <p:pic>
        <p:nvPicPr>
          <p:cNvPr id="9" name="Picture 8">
            <a:extLst>
              <a:ext uri="{FF2B5EF4-FFF2-40B4-BE49-F238E27FC236}">
                <a16:creationId xmlns:a16="http://schemas.microsoft.com/office/drawing/2014/main" id="{7F8C0EDE-A3DD-8FB7-7C2C-32D755B714DF}"/>
              </a:ext>
            </a:extLst>
          </p:cNvPr>
          <p:cNvPicPr>
            <a:picLocks noChangeAspect="1"/>
          </p:cNvPicPr>
          <p:nvPr/>
        </p:nvPicPr>
        <p:blipFill>
          <a:blip r:embed="rId4"/>
          <a:stretch>
            <a:fillRect/>
          </a:stretch>
        </p:blipFill>
        <p:spPr>
          <a:xfrm>
            <a:off x="5629483" y="799178"/>
            <a:ext cx="4328809" cy="3236739"/>
          </a:xfrm>
          <a:prstGeom prst="rect">
            <a:avLst/>
          </a:prstGeom>
        </p:spPr>
      </p:pic>
      <p:sp>
        <p:nvSpPr>
          <p:cNvPr id="10" name="Rectangle 9">
            <a:extLst>
              <a:ext uri="{FF2B5EF4-FFF2-40B4-BE49-F238E27FC236}">
                <a16:creationId xmlns:a16="http://schemas.microsoft.com/office/drawing/2014/main" id="{F2A7E6B5-78B2-4B63-4A0A-20FDE1804FE1}"/>
              </a:ext>
            </a:extLst>
          </p:cNvPr>
          <p:cNvSpPr/>
          <p:nvPr/>
        </p:nvSpPr>
        <p:spPr>
          <a:xfrm>
            <a:off x="7012020" y="537590"/>
            <a:ext cx="1245141" cy="2615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A231.bmp</a:t>
            </a:r>
            <a:endParaRPr lang="he-IL" dirty="0"/>
          </a:p>
        </p:txBody>
      </p:sp>
      <p:pic>
        <p:nvPicPr>
          <p:cNvPr id="11" name="Picture 10">
            <a:extLst>
              <a:ext uri="{FF2B5EF4-FFF2-40B4-BE49-F238E27FC236}">
                <a16:creationId xmlns:a16="http://schemas.microsoft.com/office/drawing/2014/main" id="{967F808E-A3E9-0E17-5C3C-FE44C97EF44E}"/>
              </a:ext>
            </a:extLst>
          </p:cNvPr>
          <p:cNvPicPr>
            <a:picLocks noChangeAspect="1"/>
          </p:cNvPicPr>
          <p:nvPr/>
        </p:nvPicPr>
        <p:blipFill>
          <a:blip r:embed="rId5"/>
          <a:stretch>
            <a:fillRect/>
          </a:stretch>
        </p:blipFill>
        <p:spPr>
          <a:xfrm>
            <a:off x="0" y="746229"/>
            <a:ext cx="4293899" cy="3236739"/>
          </a:xfrm>
          <a:prstGeom prst="rect">
            <a:avLst/>
          </a:prstGeom>
        </p:spPr>
      </p:pic>
      <p:sp>
        <p:nvSpPr>
          <p:cNvPr id="12" name="Arrow: Right 11">
            <a:extLst>
              <a:ext uri="{FF2B5EF4-FFF2-40B4-BE49-F238E27FC236}">
                <a16:creationId xmlns:a16="http://schemas.microsoft.com/office/drawing/2014/main" id="{4DA6B273-565A-580B-AAB6-3D9CE60ED9D4}"/>
              </a:ext>
            </a:extLst>
          </p:cNvPr>
          <p:cNvSpPr/>
          <p:nvPr/>
        </p:nvSpPr>
        <p:spPr>
          <a:xfrm>
            <a:off x="4347465" y="1936028"/>
            <a:ext cx="1282018" cy="9630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After process</a:t>
            </a:r>
            <a:endParaRPr lang="he-IL" dirty="0"/>
          </a:p>
        </p:txBody>
      </p:sp>
      <p:sp>
        <p:nvSpPr>
          <p:cNvPr id="13" name="Rectangle 12">
            <a:extLst>
              <a:ext uri="{FF2B5EF4-FFF2-40B4-BE49-F238E27FC236}">
                <a16:creationId xmlns:a16="http://schemas.microsoft.com/office/drawing/2014/main" id="{0C0D1FCB-2482-F5A2-84E3-75A698E38B58}"/>
              </a:ext>
            </a:extLst>
          </p:cNvPr>
          <p:cNvSpPr/>
          <p:nvPr/>
        </p:nvSpPr>
        <p:spPr>
          <a:xfrm>
            <a:off x="664116" y="475689"/>
            <a:ext cx="1310600" cy="3077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A211.bmp</a:t>
            </a:r>
            <a:endParaRPr lang="he-IL" dirty="0"/>
          </a:p>
        </p:txBody>
      </p:sp>
      <p:sp>
        <p:nvSpPr>
          <p:cNvPr id="15" name="TextBox 14">
            <a:extLst>
              <a:ext uri="{FF2B5EF4-FFF2-40B4-BE49-F238E27FC236}">
                <a16:creationId xmlns:a16="http://schemas.microsoft.com/office/drawing/2014/main" id="{A09CBFC2-8B4C-A716-E3BA-160E8D3ED089}"/>
              </a:ext>
            </a:extLst>
          </p:cNvPr>
          <p:cNvSpPr txBox="1"/>
          <p:nvPr/>
        </p:nvSpPr>
        <p:spPr>
          <a:xfrm>
            <a:off x="549213" y="4759740"/>
            <a:ext cx="5080270"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Here we can see that the algorithm worked very well on the image. The ruined image has been corrected very well to the point of clear and sharp colors (relative to the ruined image).</a:t>
            </a:r>
            <a:endParaRPr lang="he-IL" dirty="0"/>
          </a:p>
        </p:txBody>
      </p:sp>
    </p:spTree>
    <p:extLst>
      <p:ext uri="{BB962C8B-B14F-4D97-AF65-F5344CB8AC3E}">
        <p14:creationId xmlns:p14="http://schemas.microsoft.com/office/powerpoint/2010/main" val="1432598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1289</TotalTime>
  <Words>757</Words>
  <Application>Microsoft Office PowerPoint</Application>
  <PresentationFormat>Widescreen</PresentationFormat>
  <Paragraphs>90</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Aptos Display</vt:lpstr>
      <vt:lpstr>Arial</vt:lpstr>
      <vt:lpstr>Calibri</vt:lpstr>
      <vt:lpstr>Cambria Math</vt:lpstr>
      <vt:lpstr>Corben</vt:lpstr>
      <vt:lpstr>Office Theme</vt:lpstr>
      <vt:lpstr>Course: Image Processing 31651 Assignment #23 Pixel to Pixel Operations (Part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14</cp:revision>
  <dcterms:created xsi:type="dcterms:W3CDTF">2024-07-24T11:33:26Z</dcterms:created>
  <dcterms:modified xsi:type="dcterms:W3CDTF">2024-07-25T09:02:56Z</dcterms:modified>
</cp:coreProperties>
</file>